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8.xml" ContentType="application/vnd.openxmlformats-officedocument.presentationml.tags+xml"/>
  <Override PartName="/ppt/notesSlides/notesSlide1.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2"/>
  </p:notesMasterIdLst>
  <p:handoutMasterIdLst>
    <p:handoutMasterId r:id="rId23"/>
  </p:handoutMasterIdLst>
  <p:sldIdLst>
    <p:sldId id="256" r:id="rId2"/>
    <p:sldId id="284" r:id="rId3"/>
    <p:sldId id="367" r:id="rId4"/>
    <p:sldId id="350" r:id="rId5"/>
    <p:sldId id="369" r:id="rId6"/>
    <p:sldId id="366" r:id="rId7"/>
    <p:sldId id="357" r:id="rId8"/>
    <p:sldId id="358" r:id="rId9"/>
    <p:sldId id="351" r:id="rId10"/>
    <p:sldId id="362" r:id="rId11"/>
    <p:sldId id="359" r:id="rId12"/>
    <p:sldId id="352" r:id="rId13"/>
    <p:sldId id="361" r:id="rId14"/>
    <p:sldId id="363" r:id="rId15"/>
    <p:sldId id="364" r:id="rId16"/>
    <p:sldId id="353" r:id="rId17"/>
    <p:sldId id="356" r:id="rId18"/>
    <p:sldId id="354" r:id="rId19"/>
    <p:sldId id="355" r:id="rId20"/>
    <p:sldId id="327" r:id="rId21"/>
  </p:sldIdLst>
  <p:sldSz cx="9144000" cy="6858000" type="screen4x3"/>
  <p:notesSz cx="6735763" cy="9869488"/>
  <p:defaultTextStyle>
    <a:defPPr>
      <a:defRPr lang="es-E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9">
          <p15:clr>
            <a:srgbClr val="A4A3A4"/>
          </p15:clr>
        </p15:guide>
        <p15:guide id="2" pos="212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IBE MORAZA GARCIA" initials="LM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92CB"/>
    <a:srgbClr val="990000"/>
    <a:srgbClr val="CC0000"/>
    <a:srgbClr val="CC6600"/>
    <a:srgbClr val="996600"/>
    <a:srgbClr val="FFECAF"/>
    <a:srgbClr val="518BE1"/>
    <a:srgbClr val="B5CC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47" autoAdjust="0"/>
    <p:restoredTop sz="92553" autoAdjust="0"/>
  </p:normalViewPr>
  <p:slideViewPr>
    <p:cSldViewPr>
      <p:cViewPr varScale="1">
        <p:scale>
          <a:sx n="106" d="100"/>
          <a:sy n="106" d="100"/>
        </p:scale>
        <p:origin x="1860"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4" d="100"/>
          <a:sy n="54" d="100"/>
        </p:scale>
        <p:origin x="-1770" y="-96"/>
      </p:cViewPr>
      <p:guideLst>
        <p:guide orient="horz" pos="3109"/>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18831" cy="493474"/>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sz="quarter" idx="1"/>
          </p:nvPr>
        </p:nvSpPr>
        <p:spPr>
          <a:xfrm>
            <a:off x="3815373" y="0"/>
            <a:ext cx="2918831" cy="493474"/>
          </a:xfrm>
          <a:prstGeom prst="rect">
            <a:avLst/>
          </a:prstGeom>
        </p:spPr>
        <p:txBody>
          <a:bodyPr vert="horz" lIns="91440" tIns="45720" rIns="91440" bIns="45720" rtlCol="0"/>
          <a:lstStyle>
            <a:lvl1pPr algn="r">
              <a:defRPr sz="1200"/>
            </a:lvl1pPr>
          </a:lstStyle>
          <a:p>
            <a:fld id="{895CC187-944E-4951-AEB2-91C53ACEB491}" type="datetimeFigureOut">
              <a:rPr lang="es-ES" smtClean="0"/>
              <a:t>18/06/2019</a:t>
            </a:fld>
            <a:endParaRPr lang="es-ES"/>
          </a:p>
        </p:txBody>
      </p:sp>
      <p:sp>
        <p:nvSpPr>
          <p:cNvPr id="4" name="3 Marcador de pie de página"/>
          <p:cNvSpPr>
            <a:spLocks noGrp="1"/>
          </p:cNvSpPr>
          <p:nvPr>
            <p:ph type="ftr" sz="quarter" idx="2"/>
          </p:nvPr>
        </p:nvSpPr>
        <p:spPr>
          <a:xfrm>
            <a:off x="0" y="9374301"/>
            <a:ext cx="2918831" cy="493474"/>
          </a:xfrm>
          <a:prstGeom prst="rect">
            <a:avLst/>
          </a:prstGeom>
        </p:spPr>
        <p:txBody>
          <a:bodyPr vert="horz" lIns="91440" tIns="45720" rIns="91440" bIns="45720"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815373" y="9374301"/>
            <a:ext cx="2918831" cy="493474"/>
          </a:xfrm>
          <a:prstGeom prst="rect">
            <a:avLst/>
          </a:prstGeom>
        </p:spPr>
        <p:txBody>
          <a:bodyPr vert="horz" lIns="91440" tIns="45720" rIns="91440" bIns="45720" rtlCol="0" anchor="b"/>
          <a:lstStyle>
            <a:lvl1pPr algn="r">
              <a:defRPr sz="1200"/>
            </a:lvl1pPr>
          </a:lstStyle>
          <a:p>
            <a:fld id="{FBEACEB0-A024-4159-92A8-7BE58E393EB2}" type="slidenum">
              <a:rPr lang="es-ES" smtClean="0"/>
              <a:t>‹Nº›</a:t>
            </a:fld>
            <a:endParaRPr lang="es-ES"/>
          </a:p>
        </p:txBody>
      </p:sp>
    </p:spTree>
    <p:extLst>
      <p:ext uri="{BB962C8B-B14F-4D97-AF65-F5344CB8AC3E}">
        <p14:creationId xmlns:p14="http://schemas.microsoft.com/office/powerpoint/2010/main" val="42435952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18831" cy="493474"/>
          </a:xfrm>
          <a:prstGeom prst="rect">
            <a:avLst/>
          </a:prstGeom>
        </p:spPr>
        <p:txBody>
          <a:bodyPr vert="horz" lIns="91440" tIns="45720" rIns="91440" bIns="45720" rtlCol="0"/>
          <a:lstStyle>
            <a:lvl1pPr algn="l">
              <a:defRPr sz="1200">
                <a:latin typeface="Times New Roman" charset="0"/>
              </a:defRPr>
            </a:lvl1pPr>
          </a:lstStyle>
          <a:p>
            <a:pPr>
              <a:defRPr/>
            </a:pPr>
            <a:endParaRPr lang="es-ES"/>
          </a:p>
        </p:txBody>
      </p:sp>
      <p:sp>
        <p:nvSpPr>
          <p:cNvPr id="3" name="2 Marcador de fecha"/>
          <p:cNvSpPr>
            <a:spLocks noGrp="1"/>
          </p:cNvSpPr>
          <p:nvPr>
            <p:ph type="dt" idx="1"/>
          </p:nvPr>
        </p:nvSpPr>
        <p:spPr>
          <a:xfrm>
            <a:off x="3815373" y="0"/>
            <a:ext cx="2918831" cy="493474"/>
          </a:xfrm>
          <a:prstGeom prst="rect">
            <a:avLst/>
          </a:prstGeom>
        </p:spPr>
        <p:txBody>
          <a:bodyPr vert="horz" lIns="91440" tIns="45720" rIns="91440" bIns="45720" rtlCol="0"/>
          <a:lstStyle>
            <a:lvl1pPr algn="r">
              <a:defRPr sz="1200">
                <a:latin typeface="Times New Roman" charset="0"/>
              </a:defRPr>
            </a:lvl1pPr>
          </a:lstStyle>
          <a:p>
            <a:pPr>
              <a:defRPr/>
            </a:pPr>
            <a:fld id="{3F26F19B-19DA-43CC-9B30-3634E0340C04}" type="datetimeFigureOut">
              <a:rPr lang="es-ES"/>
              <a:pPr>
                <a:defRPr/>
              </a:pPr>
              <a:t>18/06/2019</a:t>
            </a:fld>
            <a:endParaRPr lang="es-ES"/>
          </a:p>
        </p:txBody>
      </p:sp>
      <p:sp>
        <p:nvSpPr>
          <p:cNvPr id="4" name="3 Marcador de imagen de diapositiva"/>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pPr lvl="0"/>
            <a:endParaRPr lang="es-ES" noProof="0" smtClean="0"/>
          </a:p>
        </p:txBody>
      </p:sp>
      <p:sp>
        <p:nvSpPr>
          <p:cNvPr id="5" name="4 Marcador de notas"/>
          <p:cNvSpPr>
            <a:spLocks noGrp="1"/>
          </p:cNvSpPr>
          <p:nvPr>
            <p:ph type="body" sz="quarter" idx="3"/>
          </p:nvPr>
        </p:nvSpPr>
        <p:spPr>
          <a:xfrm>
            <a:off x="673577" y="4688007"/>
            <a:ext cx="5388610" cy="4441270"/>
          </a:xfrm>
          <a:prstGeom prst="rect">
            <a:avLst/>
          </a:prstGeom>
        </p:spPr>
        <p:txBody>
          <a:bodyPr vert="horz" wrap="square" lIns="91440" tIns="45720" rIns="91440" bIns="45720" numCol="1" anchor="t" anchorCtr="0" compatLnSpc="1">
            <a:prstTxWarp prst="textNoShape">
              <a:avLst/>
            </a:prstTxWarp>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6" name="5 Marcador de pie de página"/>
          <p:cNvSpPr>
            <a:spLocks noGrp="1"/>
          </p:cNvSpPr>
          <p:nvPr>
            <p:ph type="ftr" sz="quarter" idx="4"/>
          </p:nvPr>
        </p:nvSpPr>
        <p:spPr>
          <a:xfrm>
            <a:off x="0" y="9374301"/>
            <a:ext cx="2918831" cy="493474"/>
          </a:xfrm>
          <a:prstGeom prst="rect">
            <a:avLst/>
          </a:prstGeom>
        </p:spPr>
        <p:txBody>
          <a:bodyPr vert="horz" lIns="91440" tIns="45720" rIns="91440" bIns="45720" rtlCol="0" anchor="b"/>
          <a:lstStyle>
            <a:lvl1pPr algn="l">
              <a:defRPr sz="1200">
                <a:latin typeface="Times New Roman" charset="0"/>
              </a:defRPr>
            </a:lvl1pPr>
          </a:lstStyle>
          <a:p>
            <a:pPr>
              <a:defRPr/>
            </a:pPr>
            <a:endParaRPr lang="es-ES"/>
          </a:p>
        </p:txBody>
      </p:sp>
      <p:sp>
        <p:nvSpPr>
          <p:cNvPr id="7" name="6 Marcador de número de diapositiva"/>
          <p:cNvSpPr>
            <a:spLocks noGrp="1"/>
          </p:cNvSpPr>
          <p:nvPr>
            <p:ph type="sldNum" sz="quarter" idx="5"/>
          </p:nvPr>
        </p:nvSpPr>
        <p:spPr>
          <a:xfrm>
            <a:off x="3815373" y="9374301"/>
            <a:ext cx="2918831" cy="493474"/>
          </a:xfrm>
          <a:prstGeom prst="rect">
            <a:avLst/>
          </a:prstGeom>
        </p:spPr>
        <p:txBody>
          <a:bodyPr vert="horz" lIns="91440" tIns="45720" rIns="91440" bIns="45720" rtlCol="0" anchor="b"/>
          <a:lstStyle>
            <a:lvl1pPr algn="r">
              <a:defRPr sz="1200">
                <a:latin typeface="Times New Roman" charset="0"/>
              </a:defRPr>
            </a:lvl1pPr>
          </a:lstStyle>
          <a:p>
            <a:pPr>
              <a:defRPr/>
            </a:pPr>
            <a:fld id="{0FF8673E-DEAB-49A5-A971-2289EF22CECD}" type="slidenum">
              <a:rPr lang="es-ES"/>
              <a:pPr>
                <a:defRPr/>
              </a:pPr>
              <a:t>‹Nº›</a:t>
            </a:fld>
            <a:endParaRPr lang="es-ES"/>
          </a:p>
        </p:txBody>
      </p:sp>
    </p:spTree>
    <p:extLst>
      <p:ext uri="{BB962C8B-B14F-4D97-AF65-F5344CB8AC3E}">
        <p14:creationId xmlns:p14="http://schemas.microsoft.com/office/powerpoint/2010/main" val="41169579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ES" smtClean="0"/>
          </a:p>
        </p:txBody>
      </p:sp>
      <p:sp>
        <p:nvSpPr>
          <p:cNvPr id="24580"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96D6A83-BE5E-43C6-B684-6DA820C51AED}" type="slidenum">
              <a:rPr lang="es-ES" sz="1200" smtClean="0"/>
              <a:pPr eaLnBrk="1" hangingPunct="1"/>
              <a:t>1</a:t>
            </a:fld>
            <a:endParaRPr lang="es-E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4"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4" name="3B33EDE9-9423-4829-8EB1-3CF2B89F22E2" descr="A0C906B2-1E21-4B76-9682-5B3575CFFF5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38" y="5367338"/>
            <a:ext cx="9136062" cy="149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Título"/>
          <p:cNvSpPr>
            <a:spLocks noGrp="1"/>
          </p:cNvSpPr>
          <p:nvPr>
            <p:ph type="ctrTitle"/>
          </p:nvPr>
        </p:nvSpPr>
        <p:spPr>
          <a:xfrm>
            <a:off x="685800" y="1412776"/>
            <a:ext cx="7772400" cy="2187675"/>
          </a:xfrm>
        </p:spPr>
        <p:txBody>
          <a:bodyPr/>
          <a:lstStyle>
            <a:lvl1pPr>
              <a:defRPr lang="es-ES" sz="4400" kern="1200" dirty="0">
                <a:solidFill>
                  <a:schemeClr val="tx2"/>
                </a:solidFill>
                <a:latin typeface="Arial Black" pitchFamily="34" charset="0"/>
                <a:ea typeface="+mn-ea"/>
                <a:cs typeface="+mn-cs"/>
              </a:defRPr>
            </a:lvl1pPr>
          </a:lstStyle>
          <a:p>
            <a:r>
              <a:rPr lang="es-ES" dirty="0" smtClean="0"/>
              <a:t>Haga clic para modificar el estilo de título del patrón</a:t>
            </a:r>
            <a:endParaRPr lang="es-ES" dirty="0"/>
          </a:p>
        </p:txBody>
      </p:sp>
      <p:sp>
        <p:nvSpPr>
          <p:cNvPr id="3" name="2 Subtítulo"/>
          <p:cNvSpPr>
            <a:spLocks noGrp="1"/>
          </p:cNvSpPr>
          <p:nvPr>
            <p:ph type="subTitle" idx="1"/>
          </p:nvPr>
        </p:nvSpPr>
        <p:spPr>
          <a:xfrm>
            <a:off x="1375569" y="3789040"/>
            <a:ext cx="6400800" cy="1296144"/>
          </a:xfrm>
          <a:prstGeom prst="rect">
            <a:avLst/>
          </a:prstGeom>
        </p:spPr>
        <p:txBody>
          <a:bodyPr/>
          <a:lstStyle>
            <a:lvl1pPr marL="0" indent="0" algn="ct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dirty="0" smtClean="0"/>
              <a:t>Haga clic para modificar el estilo de subtítulo del patrón</a:t>
            </a:r>
            <a:endParaRPr lang="es-ES" dirty="0"/>
          </a:p>
        </p:txBody>
      </p:sp>
    </p:spTree>
    <p:extLst>
      <p:ext uri="{BB962C8B-B14F-4D97-AF65-F5344CB8AC3E}">
        <p14:creationId xmlns:p14="http://schemas.microsoft.com/office/powerpoint/2010/main" val="3494006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2" name="2 Marcador de contenido"/>
          <p:cNvSpPr txBox="1">
            <a:spLocks/>
          </p:cNvSpPr>
          <p:nvPr userDrawn="1"/>
        </p:nvSpPr>
        <p:spPr bwMode="auto">
          <a:xfrm>
            <a:off x="536972" y="1484784"/>
            <a:ext cx="8067476"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20000"/>
              </a:spcBef>
              <a:buClr>
                <a:schemeClr val="tx2">
                  <a:lumMod val="50000"/>
                </a:schemeClr>
              </a:buClr>
              <a:buFontTx/>
              <a:buChar char="•"/>
              <a:defRPr/>
            </a:pPr>
            <a:r>
              <a:rPr lang="es-ES" sz="3200" dirty="0" smtClean="0">
                <a:solidFill>
                  <a:srgbClr val="000000"/>
                </a:solidFill>
                <a:latin typeface="Arial Unicode MS" pitchFamily="34" charset="-128"/>
              </a:rPr>
              <a:t>Haga clic para modificar el estilo de texto del patrón</a:t>
            </a:r>
          </a:p>
          <a:p>
            <a:pPr lvl="1">
              <a:spcBef>
                <a:spcPct val="20000"/>
              </a:spcBef>
              <a:buClr>
                <a:schemeClr val="tx2">
                  <a:lumMod val="75000"/>
                </a:schemeClr>
              </a:buClr>
              <a:buFontTx/>
              <a:buChar char="–"/>
              <a:defRPr/>
            </a:pPr>
            <a:r>
              <a:rPr lang="es-ES" sz="2800" dirty="0" smtClean="0">
                <a:solidFill>
                  <a:srgbClr val="000000"/>
                </a:solidFill>
                <a:latin typeface="Arial Unicode MS" pitchFamily="34" charset="-128"/>
              </a:rPr>
              <a:t>Segundo nivel</a:t>
            </a:r>
          </a:p>
          <a:p>
            <a:pPr lvl="2">
              <a:spcBef>
                <a:spcPct val="20000"/>
              </a:spcBef>
              <a:buClr>
                <a:schemeClr val="tx2">
                  <a:lumMod val="50000"/>
                </a:schemeClr>
              </a:buClr>
              <a:buFontTx/>
              <a:buChar char="•"/>
              <a:defRPr/>
            </a:pPr>
            <a:r>
              <a:rPr lang="es-ES" dirty="0" smtClean="0">
                <a:solidFill>
                  <a:srgbClr val="000000"/>
                </a:solidFill>
                <a:latin typeface="Arial Unicode MS" pitchFamily="34" charset="-128"/>
              </a:rPr>
              <a:t>Tercer nivel</a:t>
            </a:r>
          </a:p>
          <a:p>
            <a:pPr lvl="3">
              <a:spcBef>
                <a:spcPct val="20000"/>
              </a:spcBef>
              <a:buClr>
                <a:schemeClr val="tx2">
                  <a:lumMod val="75000"/>
                </a:schemeClr>
              </a:buClr>
              <a:buFontTx/>
              <a:buChar char="–"/>
              <a:defRPr/>
            </a:pPr>
            <a:r>
              <a:rPr lang="es-ES" sz="2000" dirty="0" smtClean="0">
                <a:solidFill>
                  <a:srgbClr val="000000"/>
                </a:solidFill>
                <a:latin typeface="Arial Unicode MS" pitchFamily="34" charset="-128"/>
              </a:rPr>
              <a:t>Cuarto nivel</a:t>
            </a:r>
          </a:p>
          <a:p>
            <a:pPr lvl="4">
              <a:spcBef>
                <a:spcPct val="20000"/>
              </a:spcBef>
              <a:buClr>
                <a:schemeClr val="tx2">
                  <a:lumMod val="75000"/>
                </a:schemeClr>
              </a:buClr>
              <a:buFontTx/>
              <a:buChar char="»"/>
              <a:defRPr/>
            </a:pPr>
            <a:r>
              <a:rPr lang="es-ES" sz="2000" dirty="0" smtClean="0">
                <a:solidFill>
                  <a:srgbClr val="000000"/>
                </a:solidFill>
                <a:latin typeface="Arial Unicode MS" pitchFamily="34" charset="-128"/>
              </a:rPr>
              <a:t>Quinto nivel</a:t>
            </a:r>
          </a:p>
        </p:txBody>
      </p:sp>
      <p:sp>
        <p:nvSpPr>
          <p:cNvPr id="3" name="1 Título"/>
          <p:cNvSpPr txBox="1">
            <a:spLocks/>
          </p:cNvSpPr>
          <p:nvPr userDrawn="1"/>
        </p:nvSpPr>
        <p:spPr bwMode="auto">
          <a:xfrm>
            <a:off x="684213" y="26064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r>
              <a:rPr lang="es-ES" sz="4000" dirty="0" smtClean="0">
                <a:solidFill>
                  <a:schemeClr val="tx2"/>
                </a:solidFill>
                <a:latin typeface="Arial Black" pitchFamily="34" charset="0"/>
              </a:rPr>
              <a:t>Haga clic para modificar el estilo de título del patrón</a:t>
            </a:r>
          </a:p>
        </p:txBody>
      </p:sp>
      <p:pic>
        <p:nvPicPr>
          <p:cNvPr id="4" name="3B33EDE9-9423-4829-8EB1-3CF2B89F22E2" descr="A0C906B2-1E21-4B76-9682-5B3575CFFF5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38" y="5367338"/>
            <a:ext cx="9136062" cy="149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2375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ítulo y objetos">
    <p:spTree>
      <p:nvGrpSpPr>
        <p:cNvPr id="1" name=""/>
        <p:cNvGrpSpPr/>
        <p:nvPr/>
      </p:nvGrpSpPr>
      <p:grpSpPr>
        <a:xfrm>
          <a:off x="0" y="0"/>
          <a:ext cx="0" cy="0"/>
          <a:chOff x="0" y="0"/>
          <a:chExt cx="0" cy="0"/>
        </a:xfrm>
      </p:grpSpPr>
      <p:sp>
        <p:nvSpPr>
          <p:cNvPr id="3" name="1 Título"/>
          <p:cNvSpPr txBox="1">
            <a:spLocks/>
          </p:cNvSpPr>
          <p:nvPr userDrawn="1"/>
        </p:nvSpPr>
        <p:spPr bwMode="auto">
          <a:xfrm>
            <a:off x="1331913" y="333375"/>
            <a:ext cx="71294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r>
              <a:rPr lang="es-ES" sz="4400" dirty="0" smtClean="0">
                <a:solidFill>
                  <a:schemeClr val="tx2"/>
                </a:solidFill>
                <a:latin typeface="Arial Black" pitchFamily="34" charset="0"/>
              </a:rPr>
              <a:t>Ideas clave</a:t>
            </a:r>
          </a:p>
        </p:txBody>
      </p:sp>
      <p:pic>
        <p:nvPicPr>
          <p:cNvPr id="4" name="3B33EDE9-9423-4829-8EB1-3CF2B89F22E2" descr="A0C906B2-1E21-4B76-9682-5B3575CFFF5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38" y="5367338"/>
            <a:ext cx="9136062" cy="149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447" y="20638"/>
            <a:ext cx="1035050" cy="14557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2 Marcador de contenido"/>
          <p:cNvSpPr txBox="1">
            <a:spLocks/>
          </p:cNvSpPr>
          <p:nvPr userDrawn="1"/>
        </p:nvSpPr>
        <p:spPr bwMode="auto">
          <a:xfrm>
            <a:off x="536972" y="1484784"/>
            <a:ext cx="8067476"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457200" indent="-457200">
              <a:spcBef>
                <a:spcPct val="20000"/>
              </a:spcBef>
              <a:buClr>
                <a:schemeClr val="tx2">
                  <a:lumMod val="50000"/>
                </a:schemeClr>
              </a:buClr>
              <a:buFont typeface="Wingdings" pitchFamily="2" charset="2"/>
              <a:buChar char="ü"/>
              <a:defRPr/>
            </a:pPr>
            <a:r>
              <a:rPr lang="es-ES" sz="3200" dirty="0" smtClean="0">
                <a:solidFill>
                  <a:srgbClr val="000000"/>
                </a:solidFill>
                <a:latin typeface="Arial Unicode MS" pitchFamily="34" charset="-128"/>
              </a:rPr>
              <a:t>Idea clave</a:t>
            </a:r>
            <a:r>
              <a:rPr lang="es-ES" sz="3200" baseline="0" dirty="0" smtClean="0">
                <a:solidFill>
                  <a:srgbClr val="000000"/>
                </a:solidFill>
                <a:latin typeface="Arial Unicode MS" pitchFamily="34" charset="-128"/>
              </a:rPr>
              <a:t> 1</a:t>
            </a:r>
          </a:p>
          <a:p>
            <a:pPr marL="457200" indent="-457200">
              <a:spcBef>
                <a:spcPct val="20000"/>
              </a:spcBef>
              <a:buClr>
                <a:schemeClr val="tx2">
                  <a:lumMod val="50000"/>
                </a:schemeClr>
              </a:buClr>
              <a:buFont typeface="Wingdings" pitchFamily="2" charset="2"/>
              <a:buChar char="ü"/>
              <a:defRPr/>
            </a:pPr>
            <a:r>
              <a:rPr lang="es-ES" sz="3200" baseline="0" dirty="0" smtClean="0">
                <a:solidFill>
                  <a:srgbClr val="000000"/>
                </a:solidFill>
                <a:latin typeface="Arial Unicode MS" pitchFamily="34" charset="-128"/>
              </a:rPr>
              <a:t>Idea clave 2</a:t>
            </a:r>
          </a:p>
        </p:txBody>
      </p:sp>
    </p:spTree>
    <p:extLst>
      <p:ext uri="{BB962C8B-B14F-4D97-AF65-F5344CB8AC3E}">
        <p14:creationId xmlns:p14="http://schemas.microsoft.com/office/powerpoint/2010/main" val="3971260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sz="4000"/>
            </a:lvl1pPr>
          </a:lstStyle>
          <a:p>
            <a:r>
              <a:rPr lang="es-ES" dirty="0" smtClean="0"/>
              <a:t>Haga clic para modificar el estilo de título del patrón</a:t>
            </a:r>
            <a:endParaRPr lang="es-ES" dirty="0"/>
          </a:p>
        </p:txBody>
      </p:sp>
      <p:sp>
        <p:nvSpPr>
          <p:cNvPr id="3" name="3 Marcador de fecha"/>
          <p:cNvSpPr>
            <a:spLocks noGrp="1"/>
          </p:cNvSpPr>
          <p:nvPr>
            <p:ph type="dt" sz="half" idx="10"/>
          </p:nvPr>
        </p:nvSpPr>
        <p:spPr>
          <a:xfrm>
            <a:off x="457200" y="6356350"/>
            <a:ext cx="2133600" cy="365125"/>
          </a:xfrm>
          <a:prstGeom prst="rect">
            <a:avLst/>
          </a:prstGeom>
        </p:spPr>
        <p:txBody>
          <a:bodyPr/>
          <a:lstStyle>
            <a:lvl1pPr>
              <a:defRPr/>
            </a:lvl1pPr>
          </a:lstStyle>
          <a:p>
            <a:pPr>
              <a:defRPr/>
            </a:pPr>
            <a:fld id="{25AC52FD-2590-418F-B853-56C0691D2CA8}" type="datetimeFigureOut">
              <a:rPr lang="es-ES"/>
              <a:pPr>
                <a:defRPr/>
              </a:pPr>
              <a:t>18/06/2019</a:t>
            </a:fld>
            <a:endParaRPr lang="es-ES"/>
          </a:p>
        </p:txBody>
      </p:sp>
      <p:sp>
        <p:nvSpPr>
          <p:cNvPr id="4" name="4 Marcador de pie de página"/>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78D1966-7F7B-4234-99CE-166EF6C5EC51}" type="slidenum">
              <a:rPr lang="es-ES"/>
              <a:pPr>
                <a:defRPr/>
              </a:pPr>
              <a:t>‹Nº›</a:t>
            </a:fld>
            <a:endParaRPr lang="es-ES"/>
          </a:p>
        </p:txBody>
      </p:sp>
    </p:spTree>
    <p:extLst>
      <p:ext uri="{BB962C8B-B14F-4D97-AF65-F5344CB8AC3E}">
        <p14:creationId xmlns:p14="http://schemas.microsoft.com/office/powerpoint/2010/main" val="862356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a:xfrm>
            <a:off x="457200" y="6356350"/>
            <a:ext cx="2133600" cy="365125"/>
          </a:xfrm>
          <a:prstGeom prst="rect">
            <a:avLst/>
          </a:prstGeom>
        </p:spPr>
        <p:txBody>
          <a:bodyPr/>
          <a:lstStyle>
            <a:lvl1pPr>
              <a:defRPr/>
            </a:lvl1pPr>
          </a:lstStyle>
          <a:p>
            <a:pPr>
              <a:defRPr/>
            </a:pPr>
            <a:fld id="{588B1711-CBEC-4B81-BBD0-B11A6F678385}" type="datetimeFigureOut">
              <a:rPr lang="es-ES"/>
              <a:pPr>
                <a:defRPr/>
              </a:pPr>
              <a:t>18/06/2019</a:t>
            </a:fld>
            <a:endParaRPr lang="es-ES"/>
          </a:p>
        </p:txBody>
      </p:sp>
      <p:sp>
        <p:nvSpPr>
          <p:cNvPr id="3" name="4 Marcador de pie de página"/>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1EA0F827-DEC1-4D10-9BEA-49F4941E463C}" type="slidenum">
              <a:rPr lang="es-ES"/>
              <a:pPr>
                <a:defRPr/>
              </a:pPr>
              <a:t>‹Nº›</a:t>
            </a:fld>
            <a:endParaRPr lang="es-ES"/>
          </a:p>
        </p:txBody>
      </p:sp>
    </p:spTree>
    <p:extLst>
      <p:ext uri="{BB962C8B-B14F-4D97-AF65-F5344CB8AC3E}">
        <p14:creationId xmlns:p14="http://schemas.microsoft.com/office/powerpoint/2010/main" val="2801436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5613" y="188640"/>
            <a:ext cx="8229600" cy="1143000"/>
          </a:xfrm>
        </p:spPr>
        <p:txBody>
          <a:bodyPr/>
          <a:lstStyle>
            <a:lvl1pPr>
              <a:defRPr lang="es-ES" sz="4000" kern="1200" dirty="0">
                <a:solidFill>
                  <a:schemeClr val="tx2"/>
                </a:solidFill>
                <a:latin typeface="Arial Black" pitchFamily="34" charset="0"/>
                <a:ea typeface="+mn-ea"/>
                <a:cs typeface="+mn-cs"/>
              </a:defRPr>
            </a:lvl1pPr>
          </a:lstStyle>
          <a:p>
            <a:r>
              <a:rPr lang="es-ES" dirty="0" smtClean="0"/>
              <a:t>Haga clic para modificar el estilo de título del patrón</a:t>
            </a:r>
            <a:endParaRPr lang="es-ES" dirty="0"/>
          </a:p>
        </p:txBody>
      </p:sp>
      <p:sp>
        <p:nvSpPr>
          <p:cNvPr id="9" name="8 CuadroTexto"/>
          <p:cNvSpPr txBox="1"/>
          <p:nvPr userDrawn="1"/>
        </p:nvSpPr>
        <p:spPr>
          <a:xfrm>
            <a:off x="611560" y="1484784"/>
            <a:ext cx="7920880" cy="4031873"/>
          </a:xfrm>
          <a:prstGeom prst="rect">
            <a:avLst/>
          </a:prstGeom>
          <a:noFill/>
        </p:spPr>
        <p:txBody>
          <a:bodyPr wrap="square" rtlCol="0">
            <a:spAutoFit/>
          </a:bodyPr>
          <a:lstStyle/>
          <a:p>
            <a:pPr marL="457200" indent="-457200">
              <a:buClr>
                <a:schemeClr val="tx2">
                  <a:lumMod val="50000"/>
                </a:schemeClr>
              </a:buClr>
              <a:buFont typeface="Arial" pitchFamily="34" charset="0"/>
              <a:buChar char="•"/>
            </a:pPr>
            <a:r>
              <a:rPr lang="es-ES" sz="3200" kern="1200" baseline="0" dirty="0" smtClean="0">
                <a:solidFill>
                  <a:srgbClr val="000000"/>
                </a:solidFill>
                <a:latin typeface="Arial Unicode MS" pitchFamily="34" charset="-128"/>
                <a:ea typeface="+mn-ea"/>
                <a:cs typeface="+mn-cs"/>
              </a:rPr>
              <a:t>Viñeta 1</a:t>
            </a:r>
          </a:p>
          <a:p>
            <a:pPr marL="457200" indent="-457200">
              <a:buClr>
                <a:schemeClr val="tx2">
                  <a:lumMod val="50000"/>
                </a:schemeClr>
              </a:buClr>
              <a:buFont typeface="Arial" pitchFamily="34" charset="0"/>
              <a:buChar char="•"/>
            </a:pPr>
            <a:r>
              <a:rPr lang="es-ES" sz="3200" kern="1200" baseline="0" dirty="0" smtClean="0">
                <a:solidFill>
                  <a:srgbClr val="000000"/>
                </a:solidFill>
                <a:latin typeface="Arial Unicode MS" pitchFamily="34" charset="-128"/>
                <a:ea typeface="+mn-ea"/>
                <a:cs typeface="+mn-cs"/>
              </a:rPr>
              <a:t>Viñeta 2</a:t>
            </a: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a:solidFill>
                <a:srgbClr val="000000"/>
              </a:solidFill>
              <a:latin typeface="Arial Unicode MS" pitchFamily="34" charset="-128"/>
              <a:ea typeface="+mn-ea"/>
              <a:cs typeface="+mn-cs"/>
            </a:endParaRPr>
          </a:p>
        </p:txBody>
      </p:sp>
    </p:spTree>
    <p:extLst>
      <p:ext uri="{BB962C8B-B14F-4D97-AF65-F5344CB8AC3E}">
        <p14:creationId xmlns:p14="http://schemas.microsoft.com/office/powerpoint/2010/main" val="3114767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38550" y="404664"/>
            <a:ext cx="8229600" cy="1143000"/>
          </a:xfrm>
        </p:spPr>
        <p:txBody>
          <a:bodyPr/>
          <a:lstStyle>
            <a:lvl1pPr>
              <a:defRPr lang="es-ES" sz="4000" kern="1200" dirty="0">
                <a:solidFill>
                  <a:schemeClr val="tx2"/>
                </a:solidFill>
                <a:latin typeface="Arial Black" pitchFamily="34" charset="0"/>
                <a:ea typeface="+mn-ea"/>
                <a:cs typeface="+mn-cs"/>
              </a:defRPr>
            </a:lvl1pPr>
          </a:lstStyle>
          <a:p>
            <a:r>
              <a:rPr lang="es-ES" dirty="0" smtClean="0"/>
              <a:t>Haga clic para modificar el estilo de título del patrón</a:t>
            </a:r>
            <a:endParaRPr lang="es-ES" dirty="0"/>
          </a:p>
        </p:txBody>
      </p:sp>
      <p:grpSp>
        <p:nvGrpSpPr>
          <p:cNvPr id="4" name="Group 7"/>
          <p:cNvGrpSpPr>
            <a:grpSpLocks/>
          </p:cNvGrpSpPr>
          <p:nvPr userDrawn="1"/>
        </p:nvGrpSpPr>
        <p:grpSpPr bwMode="auto">
          <a:xfrm>
            <a:off x="5611639" y="2251323"/>
            <a:ext cx="3168650" cy="3065463"/>
            <a:chOff x="3035" y="1570"/>
            <a:chExt cx="2204" cy="2158"/>
          </a:xfrm>
        </p:grpSpPr>
        <p:pic>
          <p:nvPicPr>
            <p:cNvPr id="5" name="Picture 8"/>
            <p:cNvPicPr>
              <a:picLocks noChangeAspect="1" noChangeArrowheads="1"/>
            </p:cNvPicPr>
            <p:nvPr>
              <p:custDataLst>
                <p:tags r:id="rId1"/>
              </p:custDataLst>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t="15010"/>
            <a:stretch>
              <a:fillRect/>
            </a:stretch>
          </p:blipFill>
          <p:spPr bwMode="auto">
            <a:xfrm>
              <a:off x="3035" y="1933"/>
              <a:ext cx="2126" cy="1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 Box 9"/>
            <p:cNvSpPr txBox="1">
              <a:spLocks noChangeArrowheads="1"/>
            </p:cNvSpPr>
            <p:nvPr/>
          </p:nvSpPr>
          <p:spPr bwMode="auto">
            <a:xfrm>
              <a:off x="3107" y="1570"/>
              <a:ext cx="2132" cy="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defRPr/>
              </a:pPr>
              <a:r>
                <a:rPr lang="es-ES" b="1" i="1" smtClean="0">
                  <a:latin typeface="Verdana" pitchFamily="34" charset="0"/>
                </a:rPr>
                <a:t>Eskerrik asko!!</a:t>
              </a:r>
            </a:p>
          </p:txBody>
        </p:sp>
      </p:grpSp>
    </p:spTree>
    <p:extLst>
      <p:ext uri="{BB962C8B-B14F-4D97-AF65-F5344CB8AC3E}">
        <p14:creationId xmlns:p14="http://schemas.microsoft.com/office/powerpoint/2010/main" val="405594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6_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lang="es-ES" sz="3600" kern="1200" dirty="0">
                <a:solidFill>
                  <a:schemeClr val="tx2"/>
                </a:solidFill>
                <a:latin typeface="Arial Black" pitchFamily="34" charset="0"/>
                <a:ea typeface="+mn-ea"/>
                <a:cs typeface="+mn-cs"/>
              </a:defRPr>
            </a:lvl1pPr>
          </a:lstStyle>
          <a:p>
            <a:r>
              <a:rPr lang="es-ES" dirty="0" smtClean="0"/>
              <a:t>Haga clic para modificar el estilo de título del patrón</a:t>
            </a:r>
            <a:endParaRPr lang="es-ES" dirty="0"/>
          </a:p>
        </p:txBody>
      </p:sp>
      <p:sp>
        <p:nvSpPr>
          <p:cNvPr id="3" name="Rectangle 4"/>
          <p:cNvSpPr>
            <a:spLocks noGrp="1" noChangeArrowheads="1"/>
          </p:cNvSpPr>
          <p:nvPr>
            <p:ph type="dt" sz="half" idx="10"/>
            <p:custDataLst>
              <p:tags r:id="rId1"/>
            </p:custDataLst>
          </p:nvPr>
        </p:nvSpPr>
        <p:spPr>
          <a:xfrm>
            <a:off x="457200" y="6356350"/>
            <a:ext cx="2133600" cy="365125"/>
          </a:xfrm>
          <a:prstGeom prst="rect">
            <a:avLst/>
          </a:prstGeom>
        </p:spPr>
        <p:txBody>
          <a:bodyPr/>
          <a:lstStyle>
            <a:lvl1pPr>
              <a:defRPr/>
            </a:lvl1pPr>
          </a:lstStyle>
          <a:p>
            <a:pPr>
              <a:defRPr/>
            </a:pPr>
            <a:endParaRPr lang="es-ES"/>
          </a:p>
        </p:txBody>
      </p:sp>
      <p:sp>
        <p:nvSpPr>
          <p:cNvPr id="4" name="Rectangle 5"/>
          <p:cNvSpPr>
            <a:spLocks noGrp="1" noChangeArrowheads="1"/>
          </p:cNvSpPr>
          <p:nvPr>
            <p:ph type="ftr" sz="quarter" idx="11"/>
            <p:custDataLst>
              <p:tags r:id="rId2"/>
            </p:custDataLst>
          </p:nvPr>
        </p:nvSpPr>
        <p:spPr>
          <a:xfrm>
            <a:off x="3124200" y="6356350"/>
            <a:ext cx="2895600" cy="365125"/>
          </a:xfrm>
          <a:prstGeom prst="rect">
            <a:avLst/>
          </a:prstGeom>
        </p:spPr>
        <p:txBody>
          <a:bodyPr/>
          <a:lstStyle>
            <a:lvl1pPr>
              <a:defRPr/>
            </a:lvl1pPr>
          </a:lstStyle>
          <a:p>
            <a:pPr>
              <a:defRPr/>
            </a:pPr>
            <a:endParaRPr lang="es-ES"/>
          </a:p>
        </p:txBody>
      </p:sp>
      <p:sp>
        <p:nvSpPr>
          <p:cNvPr id="5" name="Rectangle 6"/>
          <p:cNvSpPr>
            <a:spLocks noGrp="1" noChangeArrowheads="1"/>
          </p:cNvSpPr>
          <p:nvPr>
            <p:ph type="sldNum" sz="quarter" idx="12"/>
            <p:custDataLst>
              <p:tags r:id="rId3"/>
            </p:custDataLst>
          </p:nvPr>
        </p:nvSpPr>
        <p:spPr>
          <a:xfrm>
            <a:off x="6553200" y="6356350"/>
            <a:ext cx="2133600" cy="365125"/>
          </a:xfrm>
          <a:prstGeom prst="rect">
            <a:avLst/>
          </a:prstGeom>
        </p:spPr>
        <p:txBody>
          <a:bodyPr/>
          <a:lstStyle>
            <a:lvl1pPr>
              <a:defRPr/>
            </a:lvl1pPr>
          </a:lstStyle>
          <a:p>
            <a:pPr>
              <a:defRPr/>
            </a:pPr>
            <a:fld id="{3AD5B54B-F40E-4440-9BFD-8345DD8E3759}" type="slidenum">
              <a:rPr lang="es-ES"/>
              <a:pPr>
                <a:defRPr/>
              </a:pPr>
              <a:t>‹Nº›</a:t>
            </a:fld>
            <a:endParaRPr lang="es-ES"/>
          </a:p>
        </p:txBody>
      </p:sp>
      <p:sp>
        <p:nvSpPr>
          <p:cNvPr id="6" name="Rectangle 3"/>
          <p:cNvSpPr>
            <a:spLocks noGrp="1" noChangeArrowheads="1"/>
          </p:cNvSpPr>
          <p:nvPr>
            <p:ph idx="4294967295"/>
          </p:nvPr>
        </p:nvSpPr>
        <p:spPr bwMode="auto">
          <a:xfrm>
            <a:off x="611560" y="1484784"/>
            <a:ext cx="7992888" cy="396044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Clr>
                <a:schemeClr val="tx2">
                  <a:lumMod val="50000"/>
                </a:schemeClr>
              </a:buClr>
            </a:pPr>
            <a:r>
              <a:rPr lang="es-ES" dirty="0">
                <a:latin typeface="Arial Unicode MS" pitchFamily="34" charset="-128"/>
              </a:rPr>
              <a:t>Viñeta 1</a:t>
            </a:r>
          </a:p>
          <a:p>
            <a:pPr>
              <a:buClr>
                <a:schemeClr val="tx2">
                  <a:lumMod val="50000"/>
                </a:schemeClr>
              </a:buClr>
            </a:pPr>
            <a:r>
              <a:rPr lang="es-ES" dirty="0">
                <a:latin typeface="Arial Unicode MS" pitchFamily="34" charset="-128"/>
              </a:rPr>
              <a:t>Viñeta 2</a:t>
            </a:r>
          </a:p>
          <a:p>
            <a:pPr>
              <a:buClr>
                <a:schemeClr val="tx2">
                  <a:lumMod val="50000"/>
                </a:schemeClr>
              </a:buClr>
            </a:pPr>
            <a:r>
              <a:rPr lang="es-ES" dirty="0">
                <a:latin typeface="Arial Unicode MS" pitchFamily="34" charset="-128"/>
              </a:rPr>
              <a:t>Viñeta </a:t>
            </a:r>
            <a:r>
              <a:rPr lang="es-ES" dirty="0" smtClean="0">
                <a:latin typeface="Arial Unicode MS" pitchFamily="34" charset="-128"/>
              </a:rPr>
              <a:t>3</a:t>
            </a:r>
            <a:endParaRPr lang="es-ES" dirty="0">
              <a:latin typeface="Arial Unicode MS" pitchFamily="34" charset="-128"/>
            </a:endParaRPr>
          </a:p>
          <a:p>
            <a:pPr>
              <a:buClr>
                <a:schemeClr val="tx2">
                  <a:lumMod val="50000"/>
                </a:schemeClr>
              </a:buClr>
            </a:pPr>
            <a:r>
              <a:rPr lang="es-ES" dirty="0">
                <a:latin typeface="Arial Unicode MS" pitchFamily="34" charset="-128"/>
              </a:rPr>
              <a:t>Viñeta 4</a:t>
            </a:r>
          </a:p>
          <a:p>
            <a:pPr>
              <a:buClr>
                <a:schemeClr val="tx2">
                  <a:lumMod val="50000"/>
                </a:schemeClr>
              </a:buClr>
            </a:pPr>
            <a:r>
              <a:rPr lang="es-ES" dirty="0">
                <a:latin typeface="Arial Unicode MS" pitchFamily="34" charset="-128"/>
              </a:rPr>
              <a:t>Viñeta 5</a:t>
            </a:r>
          </a:p>
          <a:p>
            <a:pPr>
              <a:buClr>
                <a:schemeClr val="tx2">
                  <a:lumMod val="50000"/>
                </a:schemeClr>
              </a:buClr>
            </a:pPr>
            <a:r>
              <a:rPr lang="es-ES" dirty="0">
                <a:latin typeface="Arial Unicode MS" pitchFamily="34" charset="-128"/>
              </a:rPr>
              <a:t>Viñeta 6</a:t>
            </a:r>
          </a:p>
          <a:p>
            <a:pPr>
              <a:buFontTx/>
              <a:buNone/>
            </a:pPr>
            <a:endParaRPr lang="es-ES" dirty="0" smtClean="0"/>
          </a:p>
          <a:p>
            <a:endParaRPr lang="es-ES" dirty="0" smtClean="0"/>
          </a:p>
        </p:txBody>
      </p:sp>
    </p:spTree>
    <p:extLst>
      <p:ext uri="{BB962C8B-B14F-4D97-AF65-F5344CB8AC3E}">
        <p14:creationId xmlns:p14="http://schemas.microsoft.com/office/powerpoint/2010/main" val="3275117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3_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lang="es-ES" sz="3600" kern="1200" dirty="0">
                <a:solidFill>
                  <a:schemeClr val="tx2"/>
                </a:solidFill>
                <a:latin typeface="Arial Black" pitchFamily="34" charset="0"/>
                <a:ea typeface="+mn-ea"/>
                <a:cs typeface="+mn-cs"/>
              </a:defRPr>
            </a:lvl1pPr>
          </a:lstStyle>
          <a:p>
            <a:r>
              <a:rPr lang="es-ES" dirty="0" smtClean="0"/>
              <a:t>Haga clic para modificar el estilo de título del patrón</a:t>
            </a:r>
            <a:endParaRPr lang="es-ES" dirty="0"/>
          </a:p>
        </p:txBody>
      </p:sp>
      <p:sp>
        <p:nvSpPr>
          <p:cNvPr id="3" name="Rectangle 4"/>
          <p:cNvSpPr>
            <a:spLocks noGrp="1" noChangeArrowheads="1"/>
          </p:cNvSpPr>
          <p:nvPr>
            <p:ph type="dt" sz="half" idx="10"/>
            <p:custDataLst>
              <p:tags r:id="rId1"/>
            </p:custDataLst>
          </p:nvPr>
        </p:nvSpPr>
        <p:spPr>
          <a:xfrm>
            <a:off x="457200" y="6356350"/>
            <a:ext cx="2133600" cy="365125"/>
          </a:xfrm>
          <a:prstGeom prst="rect">
            <a:avLst/>
          </a:prstGeom>
        </p:spPr>
        <p:txBody>
          <a:bodyPr/>
          <a:lstStyle>
            <a:lvl1pPr>
              <a:defRPr/>
            </a:lvl1pPr>
          </a:lstStyle>
          <a:p>
            <a:pPr>
              <a:defRPr/>
            </a:pPr>
            <a:endParaRPr lang="es-ES"/>
          </a:p>
        </p:txBody>
      </p:sp>
      <p:sp>
        <p:nvSpPr>
          <p:cNvPr id="4" name="Rectangle 5"/>
          <p:cNvSpPr>
            <a:spLocks noGrp="1" noChangeArrowheads="1"/>
          </p:cNvSpPr>
          <p:nvPr>
            <p:ph type="ftr" sz="quarter" idx="11"/>
            <p:custDataLst>
              <p:tags r:id="rId2"/>
            </p:custDataLst>
          </p:nvPr>
        </p:nvSpPr>
        <p:spPr>
          <a:xfrm>
            <a:off x="3124200" y="6356350"/>
            <a:ext cx="2895600" cy="365125"/>
          </a:xfrm>
          <a:prstGeom prst="rect">
            <a:avLst/>
          </a:prstGeom>
        </p:spPr>
        <p:txBody>
          <a:bodyPr/>
          <a:lstStyle>
            <a:lvl1pPr>
              <a:defRPr/>
            </a:lvl1pPr>
          </a:lstStyle>
          <a:p>
            <a:pPr>
              <a:defRPr/>
            </a:pPr>
            <a:endParaRPr lang="es-ES"/>
          </a:p>
        </p:txBody>
      </p:sp>
      <p:sp>
        <p:nvSpPr>
          <p:cNvPr id="5" name="Rectangle 6"/>
          <p:cNvSpPr>
            <a:spLocks noGrp="1" noChangeArrowheads="1"/>
          </p:cNvSpPr>
          <p:nvPr>
            <p:ph type="sldNum" sz="quarter" idx="12"/>
            <p:custDataLst>
              <p:tags r:id="rId3"/>
            </p:custDataLst>
          </p:nvPr>
        </p:nvSpPr>
        <p:spPr>
          <a:xfrm>
            <a:off x="6553200" y="6356350"/>
            <a:ext cx="2133600" cy="365125"/>
          </a:xfrm>
          <a:prstGeom prst="rect">
            <a:avLst/>
          </a:prstGeom>
        </p:spPr>
        <p:txBody>
          <a:bodyPr/>
          <a:lstStyle>
            <a:lvl1pPr>
              <a:defRPr/>
            </a:lvl1pPr>
          </a:lstStyle>
          <a:p>
            <a:pPr>
              <a:defRPr/>
            </a:pPr>
            <a:fld id="{3AD5B54B-F40E-4440-9BFD-8345DD8E3759}" type="slidenum">
              <a:rPr lang="es-ES"/>
              <a:pPr>
                <a:defRPr/>
              </a:pPr>
              <a:t>‹Nº›</a:t>
            </a:fld>
            <a:endParaRPr lang="es-ES"/>
          </a:p>
        </p:txBody>
      </p:sp>
      <p:sp>
        <p:nvSpPr>
          <p:cNvPr id="6" name="Rectangle 3"/>
          <p:cNvSpPr>
            <a:spLocks noGrp="1" noChangeArrowheads="1"/>
          </p:cNvSpPr>
          <p:nvPr>
            <p:ph idx="4294967295"/>
          </p:nvPr>
        </p:nvSpPr>
        <p:spPr bwMode="auto">
          <a:xfrm>
            <a:off x="611560" y="1484784"/>
            <a:ext cx="7992888" cy="396044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Clr>
                <a:schemeClr val="tx2">
                  <a:lumMod val="50000"/>
                </a:schemeClr>
              </a:buClr>
            </a:pPr>
            <a:r>
              <a:rPr lang="es-ES" dirty="0">
                <a:latin typeface="Arial Unicode MS" pitchFamily="34" charset="-128"/>
              </a:rPr>
              <a:t>Viñeta 1</a:t>
            </a:r>
          </a:p>
          <a:p>
            <a:pPr>
              <a:buClr>
                <a:schemeClr val="tx2">
                  <a:lumMod val="50000"/>
                </a:schemeClr>
              </a:buClr>
            </a:pPr>
            <a:r>
              <a:rPr lang="es-ES" dirty="0">
                <a:latin typeface="Arial Unicode MS" pitchFamily="34" charset="-128"/>
              </a:rPr>
              <a:t>Viñeta 2</a:t>
            </a:r>
          </a:p>
          <a:p>
            <a:pPr>
              <a:buClr>
                <a:schemeClr val="tx2">
                  <a:lumMod val="50000"/>
                </a:schemeClr>
              </a:buClr>
            </a:pPr>
            <a:r>
              <a:rPr lang="es-ES" dirty="0">
                <a:latin typeface="Arial Unicode MS" pitchFamily="34" charset="-128"/>
              </a:rPr>
              <a:t>Viñeta </a:t>
            </a:r>
            <a:r>
              <a:rPr lang="es-ES" dirty="0" smtClean="0">
                <a:latin typeface="Arial Unicode MS" pitchFamily="34" charset="-128"/>
              </a:rPr>
              <a:t>3</a:t>
            </a:r>
            <a:endParaRPr lang="es-ES" dirty="0">
              <a:latin typeface="Arial Unicode MS" pitchFamily="34" charset="-128"/>
            </a:endParaRPr>
          </a:p>
          <a:p>
            <a:pPr>
              <a:buClr>
                <a:schemeClr val="tx2">
                  <a:lumMod val="50000"/>
                </a:schemeClr>
              </a:buClr>
            </a:pPr>
            <a:r>
              <a:rPr lang="es-ES" dirty="0">
                <a:latin typeface="Arial Unicode MS" pitchFamily="34" charset="-128"/>
              </a:rPr>
              <a:t>Viñeta 4</a:t>
            </a:r>
          </a:p>
          <a:p>
            <a:pPr>
              <a:buClr>
                <a:schemeClr val="tx2">
                  <a:lumMod val="50000"/>
                </a:schemeClr>
              </a:buClr>
            </a:pPr>
            <a:r>
              <a:rPr lang="es-ES" dirty="0">
                <a:latin typeface="Arial Unicode MS" pitchFamily="34" charset="-128"/>
              </a:rPr>
              <a:t>Viñeta 5</a:t>
            </a:r>
          </a:p>
          <a:p>
            <a:pPr>
              <a:buClr>
                <a:schemeClr val="tx2">
                  <a:lumMod val="50000"/>
                </a:schemeClr>
              </a:buClr>
            </a:pPr>
            <a:r>
              <a:rPr lang="es-ES" dirty="0">
                <a:latin typeface="Arial Unicode MS" pitchFamily="34" charset="-128"/>
              </a:rPr>
              <a:t>Viñeta 6</a:t>
            </a:r>
          </a:p>
          <a:p>
            <a:pPr>
              <a:buFontTx/>
              <a:buNone/>
            </a:pPr>
            <a:endParaRPr lang="es-ES" dirty="0" smtClean="0"/>
          </a:p>
          <a:p>
            <a:endParaRPr lang="es-ES" dirty="0" smtClean="0"/>
          </a:p>
        </p:txBody>
      </p:sp>
    </p:spTree>
    <p:extLst>
      <p:ext uri="{BB962C8B-B14F-4D97-AF65-F5344CB8AC3E}">
        <p14:creationId xmlns:p14="http://schemas.microsoft.com/office/powerpoint/2010/main" val="3089356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dirty="0" smtClean="0"/>
              <a:t>Titulo de estilo de diapositiva</a:t>
            </a:r>
          </a:p>
        </p:txBody>
      </p:sp>
      <p:pic>
        <p:nvPicPr>
          <p:cNvPr id="1027" name="3B33EDE9-9423-4829-8EB1-3CF2B89F22E2" descr="A0C906B2-1E21-4B76-9682-5B3575CFFF58"/>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7938" y="5367338"/>
            <a:ext cx="9136062" cy="149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72" r:id="rId1"/>
    <p:sldLayoutId id="2147483873" r:id="rId2"/>
    <p:sldLayoutId id="2147483874" r:id="rId3"/>
    <p:sldLayoutId id="2147483879" r:id="rId4"/>
    <p:sldLayoutId id="2147483880" r:id="rId5"/>
    <p:sldLayoutId id="2147483885" r:id="rId6"/>
    <p:sldLayoutId id="2147483887" r:id="rId7"/>
    <p:sldLayoutId id="2147483889" r:id="rId8"/>
    <p:sldLayoutId id="2147483891" r:id="rId9"/>
  </p:sldLayoutIdLst>
  <p:txStyles>
    <p:titleStyle>
      <a:lvl1pPr algn="ctr" rtl="0" eaLnBrk="0" fontAlgn="base" hangingPunct="0">
        <a:spcBef>
          <a:spcPct val="0"/>
        </a:spcBef>
        <a:spcAft>
          <a:spcPct val="0"/>
        </a:spcAft>
        <a:defRPr lang="es-ES" sz="4400" kern="1200" dirty="0" smtClean="0">
          <a:solidFill>
            <a:schemeClr val="tx2"/>
          </a:solidFill>
          <a:latin typeface="Arial Black" pitchFamily="34" charset="0"/>
          <a:ea typeface="+mn-ea"/>
          <a:cs typeface="+mn-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3.png"/><Relationship Id="rId5" Type="http://schemas.openxmlformats.org/officeDocument/2006/relationships/notesSlide" Target="../notesSlides/notesSlide2.xml"/><Relationship Id="rId4"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99592" y="980728"/>
            <a:ext cx="7128792" cy="2862322"/>
          </a:xfrm>
          <a:prstGeom prst="rect">
            <a:avLst/>
          </a:prstGeom>
          <a:noFill/>
        </p:spPr>
        <p:txBody>
          <a:bodyPr wrap="square" rtlCol="0">
            <a:spAutoFit/>
          </a:bodyPr>
          <a:lstStyle/>
          <a:p>
            <a:pPr algn="ctr" eaLnBrk="0" hangingPunct="0"/>
            <a:r>
              <a:rPr lang="es-ES_tradnl" sz="4000" i="1" dirty="0" smtClean="0">
                <a:solidFill>
                  <a:schemeClr val="tx2"/>
                </a:solidFill>
                <a:latin typeface="Arial Black" pitchFamily="34" charset="0"/>
              </a:rPr>
              <a:t>DURACIÓN DE LA ANTIBIOTERAPIA:</a:t>
            </a:r>
          </a:p>
          <a:p>
            <a:pPr algn="ctr" eaLnBrk="0" hangingPunct="0"/>
            <a:r>
              <a:rPr lang="es-ES_tradnl" sz="4000" i="1" dirty="0" smtClean="0">
                <a:solidFill>
                  <a:schemeClr val="tx2"/>
                </a:solidFill>
                <a:latin typeface="Arial Black" pitchFamily="34" charset="0"/>
              </a:rPr>
              <a:t>DESMONTANDO MITOS</a:t>
            </a:r>
          </a:p>
          <a:p>
            <a:pPr algn="ctr" eaLnBrk="0" hangingPunct="0"/>
            <a:endParaRPr lang="es-ES_tradnl" sz="2000" i="1" dirty="0" smtClean="0">
              <a:solidFill>
                <a:schemeClr val="tx2"/>
              </a:solidFill>
              <a:latin typeface="Arial Black" pitchFamily="34" charset="0"/>
            </a:endParaRPr>
          </a:p>
          <a:p>
            <a:pPr algn="ctr" eaLnBrk="0" hangingPunct="0"/>
            <a:r>
              <a:rPr lang="es-ES_tradnl" sz="4000" i="1" dirty="0" err="1">
                <a:solidFill>
                  <a:schemeClr val="tx2"/>
                </a:solidFill>
                <a:latin typeface="Arial Black" pitchFamily="34" charset="0"/>
              </a:rPr>
              <a:t>Vol</a:t>
            </a:r>
            <a:r>
              <a:rPr lang="es-ES_tradnl" sz="4000" i="1" dirty="0">
                <a:solidFill>
                  <a:schemeClr val="tx2"/>
                </a:solidFill>
                <a:latin typeface="Arial Black" pitchFamily="34" charset="0"/>
              </a:rPr>
              <a:t> </a:t>
            </a:r>
            <a:r>
              <a:rPr lang="es-ES_tradnl" sz="4000" i="1" dirty="0" smtClean="0">
                <a:solidFill>
                  <a:schemeClr val="tx2"/>
                </a:solidFill>
                <a:latin typeface="Arial Black" pitchFamily="34" charset="0"/>
              </a:rPr>
              <a:t>27, nº2 2019</a:t>
            </a:r>
            <a:endParaRPr lang="es-ES" sz="4000" i="1" dirty="0">
              <a:solidFill>
                <a:schemeClr val="tx2"/>
              </a:solidFill>
              <a:latin typeface="Arial Black" pitchFamily="34" charset="0"/>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INFECCIONES DE LAS VÍAS RESPIRATORIAS BAJAS 	</a:t>
            </a:r>
          </a:p>
        </p:txBody>
      </p:sp>
      <p:sp>
        <p:nvSpPr>
          <p:cNvPr id="3" name="2 Marcador de contenido"/>
          <p:cNvSpPr>
            <a:spLocks noGrp="1"/>
          </p:cNvSpPr>
          <p:nvPr>
            <p:ph idx="4294967295"/>
          </p:nvPr>
        </p:nvSpPr>
        <p:spPr>
          <a:xfrm>
            <a:off x="611560" y="1772816"/>
            <a:ext cx="7992888" cy="3960440"/>
          </a:xfrm>
          <a:prstGeom prst="rect">
            <a:avLst/>
          </a:prstGeom>
        </p:spPr>
        <p:txBody>
          <a:bodyPr/>
          <a:lstStyle/>
          <a:p>
            <a:pPr algn="just"/>
            <a:r>
              <a:rPr lang="es-ES" sz="1600" dirty="0" smtClean="0"/>
              <a:t>La </a:t>
            </a:r>
            <a:r>
              <a:rPr lang="es-ES" sz="1600" dirty="0"/>
              <a:t>pauta de 10 días ha sido la más estudiada, aunque pautas más cortas podrían ser igual de eficaces, en especial en la neumonía más leve tratada de forma </a:t>
            </a:r>
            <a:r>
              <a:rPr lang="es-ES" sz="1600" dirty="0" smtClean="0"/>
              <a:t>ambulatoria. </a:t>
            </a:r>
          </a:p>
          <a:p>
            <a:pPr lvl="1" algn="just"/>
            <a:r>
              <a:rPr lang="es-ES" sz="1200" dirty="0" smtClean="0"/>
              <a:t>Una </a:t>
            </a:r>
            <a:r>
              <a:rPr lang="es-ES" sz="1200" dirty="0"/>
              <a:t>revisión Cochrane de </a:t>
            </a:r>
            <a:r>
              <a:rPr lang="es-ES" sz="1200" dirty="0" smtClean="0"/>
              <a:t>2008 </a:t>
            </a:r>
            <a:r>
              <a:rPr lang="es-ES" sz="1200" dirty="0"/>
              <a:t>en niños de 2 a 59 meses, encontró que tratamientos de 3 días con amoxicilina o </a:t>
            </a:r>
            <a:r>
              <a:rPr lang="es-ES" sz="1200" dirty="0" err="1"/>
              <a:t>cotrimoxazol</a:t>
            </a:r>
            <a:r>
              <a:rPr lang="es-ES" sz="1200" dirty="0"/>
              <a:t> fueron tan eficaces como tratamientos de 5 días, con los mismos antibióticos. No se hallaron diferencias entre las pautas cortas y las largas en las tasas de curación clínica, fracaso del tratamiento o recaída en los 7 días siguientes a la curación clínica. </a:t>
            </a:r>
            <a:endParaRPr lang="es-ES" sz="1200" dirty="0" smtClean="0"/>
          </a:p>
          <a:p>
            <a:pPr lvl="1" algn="just"/>
            <a:r>
              <a:rPr lang="es-ES" sz="1200" dirty="0" smtClean="0"/>
              <a:t>Sin </a:t>
            </a:r>
            <a:r>
              <a:rPr lang="es-ES" sz="1200" dirty="0"/>
              <a:t>embargo, los estudios incluidos se llevaron a cabo en países en desarrollo, sin acceso a radiografías ni al diagnóstico microbiológico, por lo que es posible que muchos de los niños incluidos tuvieran neumonía viral, lo que dificulta la extrapolación de los resultados a nuestro </a:t>
            </a:r>
            <a:r>
              <a:rPr lang="es-ES" sz="1200" dirty="0" smtClean="0"/>
              <a:t>ámbito. </a:t>
            </a:r>
          </a:p>
          <a:p>
            <a:pPr lvl="1" algn="just"/>
            <a:r>
              <a:rPr lang="es-ES" sz="1200" dirty="0" smtClean="0"/>
              <a:t>No </a:t>
            </a:r>
            <a:r>
              <a:rPr lang="es-ES" sz="1200" dirty="0"/>
              <a:t>se dispone de estudios en niños de más edad. Se necesitan más estudios para confirmar si duraciones menores a 7 días podrían ser igualmente eficaces en la NAC no complicada en niños; actualmente la Guía de tratamiento de las enfermedades infecciosas en pediatría en atención primaria de la OSI </a:t>
            </a:r>
            <a:r>
              <a:rPr lang="es-ES" sz="1200" dirty="0" err="1"/>
              <a:t>Donostialdea</a:t>
            </a:r>
            <a:r>
              <a:rPr lang="es-ES" sz="1200" dirty="0"/>
              <a:t> recomienda 7 </a:t>
            </a:r>
            <a:r>
              <a:rPr lang="es-ES" sz="1200" dirty="0" smtClean="0"/>
              <a:t>días.</a:t>
            </a:r>
            <a:endParaRPr lang="es-ES" sz="1200" dirty="0"/>
          </a:p>
        </p:txBody>
      </p:sp>
      <p:sp>
        <p:nvSpPr>
          <p:cNvPr id="4" name="2 Marcador de contenido"/>
          <p:cNvSpPr txBox="1">
            <a:spLocks/>
          </p:cNvSpPr>
          <p:nvPr/>
        </p:nvSpPr>
        <p:spPr>
          <a:xfrm>
            <a:off x="467544" y="1340768"/>
            <a:ext cx="8496944" cy="504056"/>
          </a:xfr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s-ES" sz="2800" b="1" dirty="0" smtClean="0">
                <a:solidFill>
                  <a:schemeClr val="tx2"/>
                </a:solidFill>
              </a:rPr>
              <a:t>NEUMONÍA </a:t>
            </a:r>
            <a:r>
              <a:rPr lang="es-ES" sz="2800" b="1" dirty="0">
                <a:solidFill>
                  <a:schemeClr val="tx2"/>
                </a:solidFill>
              </a:rPr>
              <a:t>ADQUIRIDA EN LA </a:t>
            </a:r>
            <a:r>
              <a:rPr lang="es-ES" sz="2800" b="1" dirty="0" smtClean="0">
                <a:solidFill>
                  <a:schemeClr val="tx2"/>
                </a:solidFill>
              </a:rPr>
              <a:t>COMUNIDAD- Pediatría </a:t>
            </a:r>
            <a:endParaRPr lang="es-ES" sz="2800" b="1" dirty="0">
              <a:solidFill>
                <a:schemeClr val="tx2"/>
              </a:solidFill>
            </a:endParaRPr>
          </a:p>
        </p:txBody>
      </p:sp>
      <p:grpSp>
        <p:nvGrpSpPr>
          <p:cNvPr id="5" name="4 Grupo"/>
          <p:cNvGrpSpPr/>
          <p:nvPr/>
        </p:nvGrpSpPr>
        <p:grpSpPr>
          <a:xfrm>
            <a:off x="1055340" y="4437112"/>
            <a:ext cx="7117060" cy="1130548"/>
            <a:chOff x="899592" y="4653136"/>
            <a:chExt cx="7117060" cy="1130548"/>
          </a:xfrm>
        </p:grpSpPr>
        <p:grpSp>
          <p:nvGrpSpPr>
            <p:cNvPr id="8" name="7 Grupo"/>
            <p:cNvGrpSpPr/>
            <p:nvPr/>
          </p:nvGrpSpPr>
          <p:grpSpPr>
            <a:xfrm>
              <a:off x="899592" y="4653136"/>
              <a:ext cx="7117060" cy="1130548"/>
              <a:chOff x="899592" y="4941168"/>
              <a:chExt cx="7117060" cy="1130548"/>
            </a:xfrm>
          </p:grpSpPr>
          <p:pic>
            <p:nvPicPr>
              <p:cNvPr id="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24194" r="34896" b="71248"/>
              <a:stretch/>
            </p:blipFill>
            <p:spPr bwMode="auto">
              <a:xfrm>
                <a:off x="904652" y="4941168"/>
                <a:ext cx="711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40831" r="34896" b="52007"/>
              <a:stretch/>
            </p:blipFill>
            <p:spPr bwMode="auto">
              <a:xfrm>
                <a:off x="899592" y="5373216"/>
                <a:ext cx="71120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9" name="8 Rectángulo"/>
            <p:cNvSpPr/>
            <p:nvPr/>
          </p:nvSpPr>
          <p:spPr>
            <a:xfrm>
              <a:off x="3203848" y="5517232"/>
              <a:ext cx="4680520" cy="20979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Tree>
    <p:extLst>
      <p:ext uri="{BB962C8B-B14F-4D97-AF65-F5344CB8AC3E}">
        <p14:creationId xmlns:p14="http://schemas.microsoft.com/office/powerpoint/2010/main" val="17132821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INFECCIONES DE LAS VÍAS RESPIRATORIAS BAJAS 	</a:t>
            </a:r>
          </a:p>
        </p:txBody>
      </p:sp>
      <p:sp>
        <p:nvSpPr>
          <p:cNvPr id="3" name="2 Marcador de contenido"/>
          <p:cNvSpPr>
            <a:spLocks noGrp="1"/>
          </p:cNvSpPr>
          <p:nvPr>
            <p:ph idx="4294967295"/>
          </p:nvPr>
        </p:nvSpPr>
        <p:spPr>
          <a:xfrm>
            <a:off x="611560" y="2132856"/>
            <a:ext cx="7992888" cy="3960440"/>
          </a:xfrm>
          <a:prstGeom prst="rect">
            <a:avLst/>
          </a:prstGeom>
        </p:spPr>
        <p:txBody>
          <a:bodyPr/>
          <a:lstStyle/>
          <a:p>
            <a:pPr algn="just"/>
            <a:r>
              <a:rPr lang="es-ES" sz="1800" dirty="0"/>
              <a:t>Se recomienda una pauta de 5 días en </a:t>
            </a:r>
            <a:r>
              <a:rPr lang="es-ES" sz="1800" dirty="0" smtClean="0"/>
              <a:t>adultos. </a:t>
            </a:r>
          </a:p>
          <a:p>
            <a:pPr lvl="1" algn="just"/>
            <a:r>
              <a:rPr lang="es-ES" sz="1400" dirty="0" smtClean="0"/>
              <a:t>En </a:t>
            </a:r>
            <a:r>
              <a:rPr lang="es-ES" sz="1400" dirty="0"/>
              <a:t>un </a:t>
            </a:r>
            <a:r>
              <a:rPr lang="es-ES" sz="1400" dirty="0" err="1"/>
              <a:t>metaanálisis</a:t>
            </a:r>
            <a:r>
              <a:rPr lang="es-ES" sz="1400" dirty="0"/>
              <a:t> del año </a:t>
            </a:r>
            <a:r>
              <a:rPr lang="es-ES" sz="1400" dirty="0" smtClean="0"/>
              <a:t>2008 </a:t>
            </a:r>
            <a:r>
              <a:rPr lang="es-ES" sz="1400" dirty="0"/>
              <a:t>se compararon pautas cortas (5 días) y largas (7 o 10 días) de los mismos antibióticos (</a:t>
            </a:r>
            <a:r>
              <a:rPr lang="es-ES" sz="1400" dirty="0" err="1"/>
              <a:t>quinolonas</a:t>
            </a:r>
            <a:r>
              <a:rPr lang="es-ES" sz="1400" dirty="0"/>
              <a:t>, </a:t>
            </a:r>
            <a:r>
              <a:rPr lang="es-ES" sz="1400" dirty="0" err="1"/>
              <a:t>cefixima</a:t>
            </a:r>
            <a:r>
              <a:rPr lang="es-ES" sz="1400" dirty="0"/>
              <a:t> y </a:t>
            </a:r>
            <a:r>
              <a:rPr lang="es-ES" sz="1400" dirty="0" err="1"/>
              <a:t>claritromicina</a:t>
            </a:r>
            <a:r>
              <a:rPr lang="es-ES" sz="1400" dirty="0"/>
              <a:t> a las mismas dosis y misma vía de administración). Se concluyó que los tratamientos cortos eran tan eficaces como los largos, además de ser más seguros. </a:t>
            </a:r>
          </a:p>
        </p:txBody>
      </p:sp>
      <p:sp>
        <p:nvSpPr>
          <p:cNvPr id="4" name="2 Marcador de contenido"/>
          <p:cNvSpPr txBox="1">
            <a:spLocks/>
          </p:cNvSpPr>
          <p:nvPr/>
        </p:nvSpPr>
        <p:spPr>
          <a:xfrm>
            <a:off x="467544" y="1484784"/>
            <a:ext cx="7992888" cy="504056"/>
          </a:xfr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s-ES" sz="2800" b="1" dirty="0" smtClean="0">
                <a:solidFill>
                  <a:schemeClr val="tx2"/>
                </a:solidFill>
              </a:rPr>
              <a:t>EXACERBACIONES </a:t>
            </a:r>
            <a:r>
              <a:rPr lang="es-ES" sz="2800" b="1" dirty="0">
                <a:solidFill>
                  <a:schemeClr val="tx2"/>
                </a:solidFill>
              </a:rPr>
              <a:t>DE EPOC </a:t>
            </a:r>
          </a:p>
        </p:txBody>
      </p:sp>
      <p:grpSp>
        <p:nvGrpSpPr>
          <p:cNvPr id="8" name="7 Grupo"/>
          <p:cNvGrpSpPr/>
          <p:nvPr/>
        </p:nvGrpSpPr>
        <p:grpSpPr>
          <a:xfrm>
            <a:off x="1055340" y="4077072"/>
            <a:ext cx="7117060" cy="749548"/>
            <a:chOff x="899592" y="4941168"/>
            <a:chExt cx="7117060" cy="749548"/>
          </a:xfrm>
        </p:grpSpPr>
        <p:pic>
          <p:nvPicPr>
            <p:cNvPr id="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24194" r="34896" b="71248"/>
            <a:stretch/>
          </p:blipFill>
          <p:spPr bwMode="auto">
            <a:xfrm>
              <a:off x="904652" y="4941168"/>
              <a:ext cx="711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47461" r="34896" b="49284"/>
            <a:stretch/>
          </p:blipFill>
          <p:spPr bwMode="auto">
            <a:xfrm>
              <a:off x="899592" y="5373216"/>
              <a:ext cx="71120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0323678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INFECCIONES DEL TRACTO URINARIO 	</a:t>
            </a:r>
          </a:p>
        </p:txBody>
      </p:sp>
      <p:sp>
        <p:nvSpPr>
          <p:cNvPr id="3" name="2 Marcador de contenido"/>
          <p:cNvSpPr>
            <a:spLocks noGrp="1"/>
          </p:cNvSpPr>
          <p:nvPr>
            <p:ph idx="4294967295"/>
          </p:nvPr>
        </p:nvSpPr>
        <p:spPr>
          <a:xfrm>
            <a:off x="611560" y="1916832"/>
            <a:ext cx="7992888" cy="3960440"/>
          </a:xfrm>
        </p:spPr>
        <p:txBody>
          <a:bodyPr/>
          <a:lstStyle/>
          <a:p>
            <a:pPr algn="just"/>
            <a:r>
              <a:rPr lang="es-ES" sz="1600" dirty="0" smtClean="0"/>
              <a:t>La </a:t>
            </a:r>
            <a:r>
              <a:rPr lang="es-ES" sz="1600" dirty="0" err="1"/>
              <a:t>fosfomicina</a:t>
            </a:r>
            <a:r>
              <a:rPr lang="es-ES" sz="1600" dirty="0"/>
              <a:t> (3 g en dosis única) y la </a:t>
            </a:r>
            <a:r>
              <a:rPr lang="es-ES" sz="1600" dirty="0" err="1"/>
              <a:t>nitrofurantoína</a:t>
            </a:r>
            <a:r>
              <a:rPr lang="es-ES" sz="1600" dirty="0"/>
              <a:t> (5-7 días) son los tratamientos de </a:t>
            </a:r>
            <a:r>
              <a:rPr lang="es-ES" sz="1600" dirty="0" smtClean="0"/>
              <a:t>elección. </a:t>
            </a:r>
          </a:p>
          <a:p>
            <a:pPr lvl="1" algn="just"/>
            <a:r>
              <a:rPr lang="es-ES" sz="1200" dirty="0" smtClean="0"/>
              <a:t>En </a:t>
            </a:r>
            <a:r>
              <a:rPr lang="es-ES" sz="1200" dirty="0"/>
              <a:t>un </a:t>
            </a:r>
            <a:r>
              <a:rPr lang="es-ES" sz="1200" dirty="0" err="1"/>
              <a:t>metaanálisis</a:t>
            </a:r>
            <a:r>
              <a:rPr lang="es-ES" sz="1200" dirty="0"/>
              <a:t> del año </a:t>
            </a:r>
            <a:r>
              <a:rPr lang="es-ES" sz="1200" dirty="0" smtClean="0"/>
              <a:t>2005 </a:t>
            </a:r>
            <a:r>
              <a:rPr lang="es-ES" sz="1200" dirty="0"/>
              <a:t>en mujeres con ITU no complicada, no se observaron diferencias en la resolución clínica entre las pacientes tratadas con antibióticos durante 3 días frente a las que lo estuvieron durante ≥5 días. El fracaso bacteriológico, tanto a las 2 como a las 8 semanas, fue ligeramente inferior en las tratadas con terapias más largas, mientras que el abandono de la terapia fue menor con los tratamientos cortos.</a:t>
            </a:r>
          </a:p>
          <a:p>
            <a:pPr algn="just"/>
            <a:r>
              <a:rPr lang="es-ES" sz="1600" dirty="0"/>
              <a:t>En caso de que los síntomas se prolonguen durante más de 7 días, ITU reciente, diabetes, insuficiencia renal o inmunosupresión se requerirá una duración mayor de la </a:t>
            </a:r>
            <a:r>
              <a:rPr lang="es-ES" sz="1600" dirty="0" smtClean="0"/>
              <a:t>terapia.</a:t>
            </a:r>
            <a:endParaRPr lang="es-ES" sz="1600" dirty="0"/>
          </a:p>
        </p:txBody>
      </p:sp>
      <p:sp>
        <p:nvSpPr>
          <p:cNvPr id="4" name="2 Marcador de contenido"/>
          <p:cNvSpPr txBox="1">
            <a:spLocks/>
          </p:cNvSpPr>
          <p:nvPr/>
        </p:nvSpPr>
        <p:spPr>
          <a:xfrm>
            <a:off x="467544" y="1340768"/>
            <a:ext cx="7992888" cy="504056"/>
          </a:xfr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buNone/>
            </a:pPr>
            <a:r>
              <a:rPr lang="es-ES" b="1" dirty="0">
                <a:solidFill>
                  <a:schemeClr val="tx2"/>
                </a:solidFill>
              </a:rPr>
              <a:t>CISTITIS AGUDA NO COMPLICADA </a:t>
            </a:r>
            <a:r>
              <a:rPr lang="es-ES" sz="1600" dirty="0"/>
              <a:t>	</a:t>
            </a:r>
          </a:p>
          <a:p>
            <a:pPr marL="0" indent="0">
              <a:buNone/>
            </a:pPr>
            <a:endParaRPr lang="es-ES" sz="1600" b="1" dirty="0">
              <a:solidFill>
                <a:schemeClr val="tx2"/>
              </a:solidFill>
            </a:endParaRPr>
          </a:p>
        </p:txBody>
      </p:sp>
      <p:grpSp>
        <p:nvGrpSpPr>
          <p:cNvPr id="8" name="7 Grupo"/>
          <p:cNvGrpSpPr/>
          <p:nvPr/>
        </p:nvGrpSpPr>
        <p:grpSpPr>
          <a:xfrm>
            <a:off x="1055340" y="4005064"/>
            <a:ext cx="7117060" cy="1536948"/>
            <a:chOff x="899592" y="4941168"/>
            <a:chExt cx="7117060" cy="1536948"/>
          </a:xfrm>
        </p:grpSpPr>
        <p:pic>
          <p:nvPicPr>
            <p:cNvPr id="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24194" r="34896" b="71248"/>
            <a:stretch/>
          </p:blipFill>
          <p:spPr bwMode="auto">
            <a:xfrm>
              <a:off x="904652" y="4941168"/>
              <a:ext cx="711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50313" r="34896" b="38359"/>
            <a:stretch/>
          </p:blipFill>
          <p:spPr bwMode="auto">
            <a:xfrm>
              <a:off x="899592" y="5373216"/>
              <a:ext cx="71120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1854913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INFECCIONES DEL TRACTO URINARIO 	</a:t>
            </a:r>
          </a:p>
        </p:txBody>
      </p:sp>
      <p:sp>
        <p:nvSpPr>
          <p:cNvPr id="3" name="2 Marcador de contenido"/>
          <p:cNvSpPr>
            <a:spLocks noGrp="1"/>
          </p:cNvSpPr>
          <p:nvPr>
            <p:ph idx="4294967295"/>
          </p:nvPr>
        </p:nvSpPr>
        <p:spPr>
          <a:xfrm>
            <a:off x="611560" y="1916832"/>
            <a:ext cx="7992888" cy="3960440"/>
          </a:xfrm>
          <a:prstGeom prst="rect">
            <a:avLst/>
          </a:prstGeom>
        </p:spPr>
        <p:txBody>
          <a:bodyPr/>
          <a:lstStyle/>
          <a:p>
            <a:pPr algn="just"/>
            <a:r>
              <a:rPr lang="es-ES" sz="1600" dirty="0"/>
              <a:t>El </a:t>
            </a:r>
            <a:r>
              <a:rPr lang="es-ES" sz="1600" dirty="0" err="1"/>
              <a:t>ciprofloxacino</a:t>
            </a:r>
            <a:r>
              <a:rPr lang="es-ES" sz="1600" dirty="0"/>
              <a:t> es el antibiótico de elección en la </a:t>
            </a:r>
            <a:r>
              <a:rPr lang="es-ES" sz="1600" dirty="0" err="1"/>
              <a:t>pielonefritis</a:t>
            </a:r>
            <a:r>
              <a:rPr lang="es-ES" sz="1600" dirty="0"/>
              <a:t> aguda y se ha comprobado que las pautas cortas, de 5-7 días, son comparables a las pautas más </a:t>
            </a:r>
            <a:r>
              <a:rPr lang="es-ES" sz="1600" dirty="0" smtClean="0"/>
              <a:t>largas. </a:t>
            </a:r>
          </a:p>
          <a:p>
            <a:pPr algn="just"/>
            <a:endParaRPr lang="es-ES" sz="1600" dirty="0" smtClean="0"/>
          </a:p>
          <a:p>
            <a:pPr lvl="1" algn="just"/>
            <a:r>
              <a:rPr lang="es-ES" sz="1200" dirty="0" smtClean="0"/>
              <a:t>Un </a:t>
            </a:r>
            <a:r>
              <a:rPr lang="es-ES" sz="1200" dirty="0"/>
              <a:t>estudio de </a:t>
            </a:r>
            <a:r>
              <a:rPr lang="es-ES" sz="1200" dirty="0" smtClean="0"/>
              <a:t>2017 </a:t>
            </a:r>
            <a:r>
              <a:rPr lang="es-ES" sz="1200" dirty="0"/>
              <a:t>que comparó el tratamiento con </a:t>
            </a:r>
            <a:r>
              <a:rPr lang="es-ES" sz="1200" dirty="0" err="1"/>
              <a:t>ciprofloxacino</a:t>
            </a:r>
            <a:r>
              <a:rPr lang="es-ES" sz="1200" dirty="0"/>
              <a:t> en pautas de 7 o de 14 días, no halló diferencias en la curación clínica entre ambas pautas en las mujeres. </a:t>
            </a:r>
            <a:endParaRPr lang="es-ES" sz="1200" dirty="0" smtClean="0"/>
          </a:p>
          <a:p>
            <a:pPr lvl="1" algn="just"/>
            <a:r>
              <a:rPr lang="es-ES" sz="1200" dirty="0" smtClean="0"/>
              <a:t>En </a:t>
            </a:r>
            <a:r>
              <a:rPr lang="es-ES" sz="1200" dirty="0"/>
              <a:t>los hombres, por el contrario, la pauta de 7 días resultó inferior a la de 14 en la curación clínica a los 10-18 días </a:t>
            </a:r>
            <a:r>
              <a:rPr lang="es-ES" sz="1200" dirty="0" err="1"/>
              <a:t>postratamiento</a:t>
            </a:r>
            <a:r>
              <a:rPr lang="es-ES" sz="1200" dirty="0"/>
              <a:t>, pero no en el seguimiento a más largo plazo (70-84 días).</a:t>
            </a:r>
          </a:p>
        </p:txBody>
      </p:sp>
      <p:sp>
        <p:nvSpPr>
          <p:cNvPr id="4" name="2 Marcador de contenido"/>
          <p:cNvSpPr txBox="1">
            <a:spLocks/>
          </p:cNvSpPr>
          <p:nvPr/>
        </p:nvSpPr>
        <p:spPr>
          <a:xfrm>
            <a:off x="467544" y="1340768"/>
            <a:ext cx="7992888" cy="504056"/>
          </a:xfr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buNone/>
            </a:pPr>
            <a:r>
              <a:rPr lang="es-ES" b="1" dirty="0" smtClean="0">
                <a:solidFill>
                  <a:schemeClr val="tx2"/>
                </a:solidFill>
              </a:rPr>
              <a:t>PIELONEFRITIS</a:t>
            </a:r>
            <a:r>
              <a:rPr lang="es-ES" sz="1600" dirty="0"/>
              <a:t>	</a:t>
            </a:r>
          </a:p>
          <a:p>
            <a:pPr marL="0" indent="0">
              <a:buNone/>
            </a:pPr>
            <a:endParaRPr lang="es-ES" sz="2800" b="1" dirty="0">
              <a:solidFill>
                <a:schemeClr val="tx2"/>
              </a:solidFill>
            </a:endParaRPr>
          </a:p>
        </p:txBody>
      </p:sp>
      <p:grpSp>
        <p:nvGrpSpPr>
          <p:cNvPr id="8" name="7 Grupo"/>
          <p:cNvGrpSpPr/>
          <p:nvPr/>
        </p:nvGrpSpPr>
        <p:grpSpPr>
          <a:xfrm>
            <a:off x="899592" y="4077072"/>
            <a:ext cx="7117060" cy="698748"/>
            <a:chOff x="899592" y="4941168"/>
            <a:chExt cx="7117060" cy="698748"/>
          </a:xfrm>
        </p:grpSpPr>
        <p:pic>
          <p:nvPicPr>
            <p:cNvPr id="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24194" r="34896" b="71248"/>
            <a:stretch/>
          </p:blipFill>
          <p:spPr bwMode="auto">
            <a:xfrm>
              <a:off x="904652" y="4941168"/>
              <a:ext cx="711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61760" r="34896" b="35506"/>
            <a:stretch/>
          </p:blipFill>
          <p:spPr bwMode="auto">
            <a:xfrm>
              <a:off x="899592" y="5373216"/>
              <a:ext cx="71120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0158435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INFECCIONES DEL TRACTO URINARIO 	</a:t>
            </a:r>
          </a:p>
        </p:txBody>
      </p:sp>
      <p:sp>
        <p:nvSpPr>
          <p:cNvPr id="3" name="2 Marcador de contenido"/>
          <p:cNvSpPr>
            <a:spLocks noGrp="1"/>
          </p:cNvSpPr>
          <p:nvPr>
            <p:ph idx="4294967295"/>
          </p:nvPr>
        </p:nvSpPr>
        <p:spPr>
          <a:xfrm>
            <a:off x="611560" y="1916832"/>
            <a:ext cx="7992888" cy="3960440"/>
          </a:xfrm>
          <a:prstGeom prst="rect">
            <a:avLst/>
          </a:prstGeom>
        </p:spPr>
        <p:txBody>
          <a:bodyPr/>
          <a:lstStyle/>
          <a:p>
            <a:pPr algn="just"/>
            <a:r>
              <a:rPr lang="es-ES" sz="1600" dirty="0"/>
              <a:t>L</a:t>
            </a:r>
            <a:r>
              <a:rPr lang="es-ES" sz="1600" dirty="0" smtClean="0"/>
              <a:t>as </a:t>
            </a:r>
            <a:r>
              <a:rPr lang="es-ES" sz="1600" dirty="0"/>
              <a:t>terapias cortas son preferibles para minimizar la exposición del </a:t>
            </a:r>
            <a:r>
              <a:rPr lang="es-ES" sz="1600" dirty="0" smtClean="0"/>
              <a:t>feto. </a:t>
            </a:r>
          </a:p>
          <a:p>
            <a:pPr algn="just"/>
            <a:r>
              <a:rPr lang="es-ES" sz="1600" dirty="0" smtClean="0"/>
              <a:t>Las </a:t>
            </a:r>
            <a:r>
              <a:rPr lang="es-ES" sz="1600" dirty="0"/>
              <a:t>terapias de 3-7 días son eficaces tanto en la bacteriuria asintomática como en la cistitis aguda sin síntomas de </a:t>
            </a:r>
            <a:r>
              <a:rPr lang="es-ES" sz="1600" dirty="0" err="1"/>
              <a:t>pielonefritis</a:t>
            </a:r>
            <a:r>
              <a:rPr lang="es-ES" sz="1600" dirty="0"/>
              <a:t>. </a:t>
            </a:r>
            <a:endParaRPr lang="es-ES" sz="1600" dirty="0" smtClean="0"/>
          </a:p>
          <a:p>
            <a:pPr algn="just"/>
            <a:r>
              <a:rPr lang="es-ES" sz="1600" dirty="0" smtClean="0"/>
              <a:t>Se </a:t>
            </a:r>
            <a:r>
              <a:rPr lang="es-ES" sz="1600" dirty="0"/>
              <a:t>puede utilizar una dosis única de </a:t>
            </a:r>
            <a:r>
              <a:rPr lang="es-ES" sz="1600" dirty="0" err="1"/>
              <a:t>fosfomicina</a:t>
            </a:r>
            <a:r>
              <a:rPr lang="es-ES" sz="1600" dirty="0"/>
              <a:t> (3 </a:t>
            </a:r>
            <a:r>
              <a:rPr lang="es-ES" sz="1600" dirty="0" smtClean="0"/>
              <a:t>g). </a:t>
            </a:r>
            <a:endParaRPr lang="es-ES" sz="1200" dirty="0"/>
          </a:p>
        </p:txBody>
      </p:sp>
      <p:sp>
        <p:nvSpPr>
          <p:cNvPr id="4" name="2 Marcador de contenido"/>
          <p:cNvSpPr txBox="1">
            <a:spLocks/>
          </p:cNvSpPr>
          <p:nvPr/>
        </p:nvSpPr>
        <p:spPr>
          <a:xfrm>
            <a:off x="467544" y="1340768"/>
            <a:ext cx="7992888" cy="504056"/>
          </a:xfr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buNone/>
            </a:pPr>
            <a:r>
              <a:rPr lang="es-ES" b="1" dirty="0" smtClean="0">
                <a:solidFill>
                  <a:schemeClr val="tx2"/>
                </a:solidFill>
              </a:rPr>
              <a:t>Embarazo</a:t>
            </a:r>
            <a:r>
              <a:rPr lang="es-ES" sz="1600" dirty="0"/>
              <a:t>	</a:t>
            </a:r>
          </a:p>
          <a:p>
            <a:pPr marL="0" indent="0">
              <a:buNone/>
            </a:pPr>
            <a:endParaRPr lang="es-ES" sz="2800" b="1" dirty="0">
              <a:solidFill>
                <a:schemeClr val="tx2"/>
              </a:solidFill>
            </a:endParaRPr>
          </a:p>
        </p:txBody>
      </p:sp>
      <p:grpSp>
        <p:nvGrpSpPr>
          <p:cNvPr id="12" name="11 Grupo"/>
          <p:cNvGrpSpPr/>
          <p:nvPr/>
        </p:nvGrpSpPr>
        <p:grpSpPr>
          <a:xfrm>
            <a:off x="1055340" y="3501008"/>
            <a:ext cx="7117060" cy="1536948"/>
            <a:chOff x="1055340" y="4005064"/>
            <a:chExt cx="7117060" cy="1536948"/>
          </a:xfrm>
        </p:grpSpPr>
        <p:grpSp>
          <p:nvGrpSpPr>
            <p:cNvPr id="9" name="8 Grupo"/>
            <p:cNvGrpSpPr/>
            <p:nvPr/>
          </p:nvGrpSpPr>
          <p:grpSpPr>
            <a:xfrm>
              <a:off x="1055340" y="4005064"/>
              <a:ext cx="7117060" cy="1536948"/>
              <a:chOff x="899592" y="4941168"/>
              <a:chExt cx="7117060" cy="1536948"/>
            </a:xfrm>
          </p:grpSpPr>
          <p:pic>
            <p:nvPicPr>
              <p:cNvPr id="1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24194" r="34896" b="71248"/>
              <a:stretch/>
            </p:blipFill>
            <p:spPr bwMode="auto">
              <a:xfrm>
                <a:off x="904652" y="4941168"/>
                <a:ext cx="711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50313" r="34896" b="38359"/>
              <a:stretch/>
            </p:blipFill>
            <p:spPr bwMode="auto">
              <a:xfrm>
                <a:off x="899592" y="5373216"/>
                <a:ext cx="71120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5" name="4 Rectángulo"/>
            <p:cNvSpPr/>
            <p:nvPr/>
          </p:nvSpPr>
          <p:spPr>
            <a:xfrm>
              <a:off x="3347864" y="4449564"/>
              <a:ext cx="4680520" cy="41959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Tree>
    <p:extLst>
      <p:ext uri="{BB962C8B-B14F-4D97-AF65-F5344CB8AC3E}">
        <p14:creationId xmlns:p14="http://schemas.microsoft.com/office/powerpoint/2010/main" val="24239039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INFECCIONES DEL TRACTO URINARIO 	</a:t>
            </a:r>
          </a:p>
        </p:txBody>
      </p:sp>
      <p:sp>
        <p:nvSpPr>
          <p:cNvPr id="3" name="2 Marcador de contenido"/>
          <p:cNvSpPr>
            <a:spLocks noGrp="1"/>
          </p:cNvSpPr>
          <p:nvPr>
            <p:ph idx="4294967295"/>
          </p:nvPr>
        </p:nvSpPr>
        <p:spPr>
          <a:xfrm>
            <a:off x="611560" y="1916832"/>
            <a:ext cx="7992888" cy="3960440"/>
          </a:xfrm>
          <a:prstGeom prst="rect">
            <a:avLst/>
          </a:prstGeom>
        </p:spPr>
        <p:txBody>
          <a:bodyPr/>
          <a:lstStyle/>
          <a:p>
            <a:pPr algn="just"/>
            <a:r>
              <a:rPr lang="es-ES" sz="1600" dirty="0" smtClean="0"/>
              <a:t>En </a:t>
            </a:r>
            <a:r>
              <a:rPr lang="es-ES" sz="1600" dirty="0"/>
              <a:t>una revisión Cochrane de </a:t>
            </a:r>
            <a:r>
              <a:rPr lang="es-ES" sz="1600" dirty="0" smtClean="0"/>
              <a:t>2003 </a:t>
            </a:r>
            <a:r>
              <a:rPr lang="es-ES" sz="1600" dirty="0"/>
              <a:t>en la que se incluyeron pacientes de 3 meses a 18 años con ITU, no se observaron diferencias en la curación clínica, persistencia de bacteriuria, recurrencias o resistencia a los antibióticos entre las pautas cortas (2-4 días) y las largas (7-14 días). </a:t>
            </a:r>
            <a:endParaRPr lang="es-ES" sz="1600" dirty="0" smtClean="0"/>
          </a:p>
          <a:p>
            <a:pPr algn="just"/>
            <a:r>
              <a:rPr lang="es-ES" sz="1600" dirty="0" smtClean="0"/>
              <a:t>La </a:t>
            </a:r>
            <a:r>
              <a:rPr lang="es-ES" sz="1600" dirty="0"/>
              <a:t>guía de práctica clínica de </a:t>
            </a:r>
            <a:r>
              <a:rPr lang="es-ES" sz="1600" dirty="0" err="1"/>
              <a:t>GuíaSalud</a:t>
            </a:r>
            <a:r>
              <a:rPr lang="es-ES" sz="1600" dirty="0"/>
              <a:t> de 2011 diferencia las recomendaciones para las ITU </a:t>
            </a:r>
            <a:r>
              <a:rPr lang="es-ES" sz="1600" dirty="0" err="1"/>
              <a:t>afebriles</a:t>
            </a:r>
            <a:r>
              <a:rPr lang="es-ES" sz="1600" dirty="0"/>
              <a:t> (3-4 días) y las febriles (7-10 </a:t>
            </a:r>
            <a:r>
              <a:rPr lang="es-ES" sz="1600" dirty="0" smtClean="0"/>
              <a:t>días).</a:t>
            </a:r>
            <a:endParaRPr lang="es-ES" sz="1200" dirty="0"/>
          </a:p>
        </p:txBody>
      </p:sp>
      <p:sp>
        <p:nvSpPr>
          <p:cNvPr id="4" name="2 Marcador de contenido"/>
          <p:cNvSpPr txBox="1">
            <a:spLocks/>
          </p:cNvSpPr>
          <p:nvPr/>
        </p:nvSpPr>
        <p:spPr>
          <a:xfrm>
            <a:off x="467544" y="1340768"/>
            <a:ext cx="7992888" cy="504056"/>
          </a:xfr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buNone/>
            </a:pPr>
            <a:r>
              <a:rPr lang="es-ES" b="1" dirty="0" smtClean="0">
                <a:solidFill>
                  <a:schemeClr val="tx2"/>
                </a:solidFill>
              </a:rPr>
              <a:t>Pediatría</a:t>
            </a:r>
            <a:endParaRPr lang="es-ES" sz="1600" dirty="0"/>
          </a:p>
          <a:p>
            <a:pPr marL="0" indent="0">
              <a:buNone/>
            </a:pPr>
            <a:endParaRPr lang="es-ES" sz="2800" b="1" dirty="0" smtClean="0">
              <a:solidFill>
                <a:schemeClr val="tx2"/>
              </a:solidFill>
            </a:endParaRPr>
          </a:p>
          <a:p>
            <a:pPr marL="0" indent="0">
              <a:buNone/>
            </a:pPr>
            <a:endParaRPr lang="es-ES" sz="2800" b="1" dirty="0">
              <a:solidFill>
                <a:schemeClr val="tx2"/>
              </a:solidFill>
            </a:endParaRPr>
          </a:p>
        </p:txBody>
      </p:sp>
      <p:grpSp>
        <p:nvGrpSpPr>
          <p:cNvPr id="5" name="4 Grupo"/>
          <p:cNvGrpSpPr/>
          <p:nvPr/>
        </p:nvGrpSpPr>
        <p:grpSpPr>
          <a:xfrm>
            <a:off x="1055340" y="3764260"/>
            <a:ext cx="7117060" cy="1536948"/>
            <a:chOff x="1055340" y="4005064"/>
            <a:chExt cx="7117060" cy="1536948"/>
          </a:xfrm>
        </p:grpSpPr>
        <p:grpSp>
          <p:nvGrpSpPr>
            <p:cNvPr id="6" name="5 Grupo"/>
            <p:cNvGrpSpPr/>
            <p:nvPr/>
          </p:nvGrpSpPr>
          <p:grpSpPr>
            <a:xfrm>
              <a:off x="1055340" y="4005064"/>
              <a:ext cx="7117060" cy="1536948"/>
              <a:chOff x="899592" y="4941168"/>
              <a:chExt cx="7117060" cy="1536948"/>
            </a:xfrm>
          </p:grpSpPr>
          <p:pic>
            <p:nvPicPr>
              <p:cNvPr id="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24194" r="34896" b="71248"/>
              <a:stretch/>
            </p:blipFill>
            <p:spPr bwMode="auto">
              <a:xfrm>
                <a:off x="904652" y="4941168"/>
                <a:ext cx="711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50313" r="34896" b="38359"/>
              <a:stretch/>
            </p:blipFill>
            <p:spPr bwMode="auto">
              <a:xfrm>
                <a:off x="899592" y="5373216"/>
                <a:ext cx="71120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7" name="6 Rectángulo"/>
            <p:cNvSpPr/>
            <p:nvPr/>
          </p:nvSpPr>
          <p:spPr>
            <a:xfrm>
              <a:off x="3347864" y="4881612"/>
              <a:ext cx="4680520" cy="660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Tree>
    <p:extLst>
      <p:ext uri="{BB962C8B-B14F-4D97-AF65-F5344CB8AC3E}">
        <p14:creationId xmlns:p14="http://schemas.microsoft.com/office/powerpoint/2010/main" val="29173208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INFECCIONES DE PIEL Y PARTES BLANDAS</a:t>
            </a:r>
          </a:p>
        </p:txBody>
      </p:sp>
      <p:sp>
        <p:nvSpPr>
          <p:cNvPr id="3" name="2 Marcador de contenido"/>
          <p:cNvSpPr>
            <a:spLocks noGrp="1"/>
          </p:cNvSpPr>
          <p:nvPr>
            <p:ph idx="4294967295"/>
          </p:nvPr>
        </p:nvSpPr>
        <p:spPr/>
        <p:txBody>
          <a:bodyPr/>
          <a:lstStyle/>
          <a:p>
            <a:pPr algn="just"/>
            <a:endParaRPr lang="es-ES" sz="1600" dirty="0"/>
          </a:p>
        </p:txBody>
      </p:sp>
      <p:grpSp>
        <p:nvGrpSpPr>
          <p:cNvPr id="7" name="6 Grupo"/>
          <p:cNvGrpSpPr/>
          <p:nvPr/>
        </p:nvGrpSpPr>
        <p:grpSpPr>
          <a:xfrm>
            <a:off x="1055340" y="3789040"/>
            <a:ext cx="7117060" cy="1232148"/>
            <a:chOff x="899592" y="4941168"/>
            <a:chExt cx="7117060" cy="1232148"/>
          </a:xfrm>
        </p:grpSpPr>
        <p:pic>
          <p:nvPicPr>
            <p:cNvPr id="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24194" r="34896" b="71248"/>
            <a:stretch/>
          </p:blipFill>
          <p:spPr bwMode="auto">
            <a:xfrm>
              <a:off x="904652" y="4941168"/>
              <a:ext cx="711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64091" r="34896" b="27707"/>
            <a:stretch/>
          </p:blipFill>
          <p:spPr bwMode="auto">
            <a:xfrm>
              <a:off x="899592" y="5373216"/>
              <a:ext cx="71120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8" name="2 Marcador de contenido"/>
          <p:cNvSpPr>
            <a:spLocks noGrp="1"/>
          </p:cNvSpPr>
          <p:nvPr>
            <p:ph idx="4294967295"/>
          </p:nvPr>
        </p:nvSpPr>
        <p:spPr>
          <a:xfrm>
            <a:off x="611560" y="1484784"/>
            <a:ext cx="7992888" cy="3960440"/>
          </a:xfrm>
          <a:prstGeom prst="rect">
            <a:avLst/>
          </a:prstGeom>
        </p:spPr>
        <p:txBody>
          <a:bodyPr/>
          <a:lstStyle/>
          <a:p>
            <a:pPr algn="just"/>
            <a:r>
              <a:rPr lang="es-ES" sz="1600" dirty="0"/>
              <a:t>La evidencia de la eficacia de los tratamientos cortos en infecciones cutáneas y de partes blandas es escasa. </a:t>
            </a:r>
          </a:p>
          <a:p>
            <a:pPr algn="just"/>
            <a:r>
              <a:rPr lang="es-ES" sz="1600" dirty="0"/>
              <a:t>En 2014 la IDSA recomendó, para la erisipela y celulitis, tratamientos de 5 días, que deberían prolongarse en caso de que la infección no mejorase, y de 3-5 días para las mordeduras de animales. </a:t>
            </a:r>
          </a:p>
          <a:p>
            <a:pPr algn="just"/>
            <a:r>
              <a:rPr lang="es-ES" sz="1600" dirty="0"/>
              <a:t>En abscesos cutáneos y forúnculos, el tratamiento indicado es incisión y drenaje, y el tratamiento antibiótico sólo debería utilizarse en caso de síndrome de respuesta inflamatoria sistémica.</a:t>
            </a:r>
          </a:p>
          <a:p>
            <a:pPr algn="just"/>
            <a:endParaRPr lang="es-ES" sz="1200" dirty="0"/>
          </a:p>
        </p:txBody>
      </p:sp>
    </p:spTree>
    <p:extLst>
      <p:ext uri="{BB962C8B-B14F-4D97-AF65-F5344CB8AC3E}">
        <p14:creationId xmlns:p14="http://schemas.microsoft.com/office/powerpoint/2010/main" val="20738684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p:txBody>
          <a:bodyPr/>
          <a:lstStyle/>
          <a:p>
            <a:endParaRPr lang="es-E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17969" r="34896" b="22395"/>
          <a:stretch/>
        </p:blipFill>
        <p:spPr bwMode="auto">
          <a:xfrm>
            <a:off x="846088" y="332656"/>
            <a:ext cx="7112000" cy="581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349582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¿QUÉ MENSAJE DAR A LOS PACIENTES</a:t>
            </a:r>
            <a:r>
              <a:rPr lang="es-ES" dirty="0" smtClean="0"/>
              <a:t>?</a:t>
            </a:r>
            <a:endParaRPr lang="es-ES" dirty="0"/>
          </a:p>
        </p:txBody>
      </p:sp>
      <p:sp>
        <p:nvSpPr>
          <p:cNvPr id="3" name="2 Marcador de contenido"/>
          <p:cNvSpPr>
            <a:spLocks noGrp="1"/>
          </p:cNvSpPr>
          <p:nvPr>
            <p:ph idx="4294967295"/>
          </p:nvPr>
        </p:nvSpPr>
        <p:spPr>
          <a:xfrm>
            <a:off x="611560" y="1772816"/>
            <a:ext cx="7992888" cy="3960440"/>
          </a:xfrm>
        </p:spPr>
        <p:txBody>
          <a:bodyPr/>
          <a:lstStyle/>
          <a:p>
            <a:pPr algn="just"/>
            <a:r>
              <a:rPr lang="es-ES" sz="1600" dirty="0"/>
              <a:t>La creencia de que es necesario completar siempre el tratamiento antibiótico indicado para minimizar las resistencias es una barrera para reducir la duración de los tratamientos y por tanto el uso innecesario de antibióticos. </a:t>
            </a:r>
            <a:endParaRPr lang="es-ES" sz="1600" dirty="0" smtClean="0"/>
          </a:p>
          <a:p>
            <a:pPr algn="just"/>
            <a:endParaRPr lang="es-ES" sz="1600" dirty="0" smtClean="0"/>
          </a:p>
          <a:p>
            <a:pPr algn="just"/>
            <a:r>
              <a:rPr lang="es-ES" sz="1600" dirty="0" smtClean="0"/>
              <a:t>Hoy </a:t>
            </a:r>
            <a:r>
              <a:rPr lang="es-ES" sz="1600" dirty="0"/>
              <a:t>en día, existe suficiente evidencia de que, en muchas situaciones, prescribir tratamientos de duración más corta es una forma segura y eficaz de reducir el uso excesivo de </a:t>
            </a:r>
            <a:r>
              <a:rPr lang="es-ES" sz="1600" dirty="0" smtClean="0"/>
              <a:t>antibióticos. </a:t>
            </a:r>
          </a:p>
          <a:p>
            <a:pPr algn="just"/>
            <a:endParaRPr lang="es-ES" sz="1600" dirty="0" smtClean="0"/>
          </a:p>
          <a:p>
            <a:pPr algn="just"/>
            <a:r>
              <a:rPr lang="es-ES" sz="1600" dirty="0" smtClean="0"/>
              <a:t>Una </a:t>
            </a:r>
            <a:r>
              <a:rPr lang="es-ES" sz="1600" dirty="0"/>
              <a:t>aproximación práctica en el medio ambulatorio es transmitir a los pacientes la idea de que, en las infecciones en las que el beneficio del antibiótico es pequeño y la infección no es grave, es seguro suspender el antibiótico si los resultados microbiológicos excluyen una infección bacteriana o si el paciente se siente </a:t>
            </a:r>
            <a:r>
              <a:rPr lang="es-ES" sz="1600" dirty="0" smtClean="0"/>
              <a:t>mejor. </a:t>
            </a:r>
            <a:endParaRPr lang="es-ES" sz="1600" dirty="0"/>
          </a:p>
        </p:txBody>
      </p:sp>
    </p:spTree>
    <p:extLst>
      <p:ext uri="{BB962C8B-B14F-4D97-AF65-F5344CB8AC3E}">
        <p14:creationId xmlns:p14="http://schemas.microsoft.com/office/powerpoint/2010/main" val="15419847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CONCLUSIONES</a:t>
            </a:r>
            <a:endParaRPr lang="es-ES" dirty="0"/>
          </a:p>
        </p:txBody>
      </p:sp>
      <p:sp>
        <p:nvSpPr>
          <p:cNvPr id="3" name="2 Marcador de contenido"/>
          <p:cNvSpPr>
            <a:spLocks noGrp="1"/>
          </p:cNvSpPr>
          <p:nvPr>
            <p:ph idx="4294967295"/>
          </p:nvPr>
        </p:nvSpPr>
        <p:spPr>
          <a:xfrm>
            <a:off x="611560" y="1268760"/>
            <a:ext cx="7992888" cy="3960440"/>
          </a:xfrm>
        </p:spPr>
        <p:txBody>
          <a:bodyPr/>
          <a:lstStyle/>
          <a:p>
            <a:pPr algn="just"/>
            <a:r>
              <a:rPr lang="es-ES" sz="1600" dirty="0" smtClean="0"/>
              <a:t>Los </a:t>
            </a:r>
            <a:r>
              <a:rPr lang="es-ES" sz="1600" dirty="0"/>
              <a:t>ciclos cortos de antibióticos pueden limitar la propagación de bacterias resistentes, reducir los costes de tratamiento, los efectos adversos asociados y mejorar la adherencia. </a:t>
            </a:r>
            <a:endParaRPr lang="es-ES" sz="1600" dirty="0" smtClean="0"/>
          </a:p>
          <a:p>
            <a:pPr algn="just"/>
            <a:endParaRPr lang="es-ES" sz="1600" dirty="0"/>
          </a:p>
          <a:p>
            <a:pPr algn="just"/>
            <a:r>
              <a:rPr lang="es-ES" sz="1600" dirty="0"/>
              <a:t>Cuanto mayor es la duración del tratamiento antibiótico, mayor es la posibilidad de inducir y seleccionar bacterias resistentes. </a:t>
            </a:r>
            <a:endParaRPr lang="es-ES" sz="1600" dirty="0" smtClean="0"/>
          </a:p>
          <a:p>
            <a:pPr algn="just"/>
            <a:endParaRPr lang="es-ES" sz="1600" dirty="0"/>
          </a:p>
          <a:p>
            <a:pPr algn="just"/>
            <a:r>
              <a:rPr lang="es-ES" sz="1600" dirty="0"/>
              <a:t>Los tratamientos cortos están indicados en la mayoría de infecciones no complicadas tratadas en atención primaria</a:t>
            </a:r>
            <a:r>
              <a:rPr lang="es-ES" sz="1600" dirty="0" smtClean="0"/>
              <a:t>.</a:t>
            </a:r>
          </a:p>
          <a:p>
            <a:pPr algn="just"/>
            <a:endParaRPr lang="es-ES" sz="1600" dirty="0"/>
          </a:p>
          <a:p>
            <a:pPr algn="just"/>
            <a:r>
              <a:rPr lang="es-ES" sz="1600" dirty="0"/>
              <a:t>Existen ciertas situaciones clínicas en las que sigue siendo recomendable prescribir los antibióticos con pautas más largas</a:t>
            </a:r>
            <a:r>
              <a:rPr lang="es-ES" sz="1600" dirty="0" smtClean="0"/>
              <a:t>.</a:t>
            </a:r>
          </a:p>
          <a:p>
            <a:pPr algn="just"/>
            <a:endParaRPr lang="es-ES" sz="1600" dirty="0"/>
          </a:p>
          <a:p>
            <a:pPr algn="just"/>
            <a:r>
              <a:rPr lang="es-ES" sz="1600" dirty="0"/>
              <a:t>Se debe informar a los pacientes de que, en ciertas circunstancias, se pueden interrumpir los antibióticos de manera temprana.</a:t>
            </a:r>
          </a:p>
          <a:p>
            <a:endParaRPr lang="es-ES" dirty="0"/>
          </a:p>
        </p:txBody>
      </p:sp>
    </p:spTree>
    <p:extLst>
      <p:ext uri="{BB962C8B-B14F-4D97-AF65-F5344CB8AC3E}">
        <p14:creationId xmlns:p14="http://schemas.microsoft.com/office/powerpoint/2010/main" val="8677737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74638"/>
            <a:ext cx="8229600" cy="922114"/>
          </a:xfrm>
        </p:spPr>
        <p:txBody>
          <a:bodyPr/>
          <a:lstStyle/>
          <a:p>
            <a:r>
              <a:rPr lang="es-ES" sz="4000" dirty="0" smtClean="0">
                <a:solidFill>
                  <a:schemeClr val="tx2"/>
                </a:solidFill>
                <a:latin typeface="Arial Black" pitchFamily="34" charset="0"/>
              </a:rPr>
              <a:t>Sumario</a:t>
            </a:r>
            <a:endParaRPr lang="es-ES" sz="4000" dirty="0">
              <a:solidFill>
                <a:schemeClr val="tx2"/>
              </a:solidFill>
              <a:latin typeface="Arial Black" pitchFamily="34" charset="0"/>
            </a:endParaRPr>
          </a:p>
        </p:txBody>
      </p:sp>
      <p:sp>
        <p:nvSpPr>
          <p:cNvPr id="18435" name="Rectangle 3"/>
          <p:cNvSpPr>
            <a:spLocks noGrp="1" noChangeArrowheads="1"/>
          </p:cNvSpPr>
          <p:nvPr>
            <p:ph idx="4294967295"/>
          </p:nvPr>
        </p:nvSpPr>
        <p:spPr bwMode="auto">
          <a:xfrm>
            <a:off x="611560" y="980728"/>
            <a:ext cx="5544616" cy="4464496"/>
          </a:xfrm>
          <a:prstGeom prst="rect">
            <a:avLst/>
          </a:prstGeom>
          <a:solidFill>
            <a:schemeClr val="accent1">
              <a:lumMod val="60000"/>
              <a:lumOff val="40000"/>
            </a:schemeClr>
          </a:solidFill>
          <a:ln>
            <a:solidFill>
              <a:srgbClr val="518BE1"/>
            </a:solidFill>
            <a:miter lim="800000"/>
            <a:headEnd/>
            <a:tailEnd/>
          </a:ln>
        </p:spPr>
        <p:txBody>
          <a:bodyPr/>
          <a:lstStyle/>
          <a:p>
            <a:pPr>
              <a:buFont typeface="Wingdings" pitchFamily="2" charset="2"/>
              <a:buChar char="q"/>
            </a:pPr>
            <a:r>
              <a:rPr lang="es-ES" sz="1600" dirty="0" smtClean="0"/>
              <a:t>INTRODUCCIÓN</a:t>
            </a:r>
            <a:endParaRPr lang="es-ES" sz="1600" dirty="0"/>
          </a:p>
          <a:p>
            <a:pPr>
              <a:buFont typeface="Wingdings" pitchFamily="2" charset="2"/>
              <a:buChar char="q"/>
            </a:pPr>
            <a:r>
              <a:rPr lang="es-ES" sz="1600" dirty="0" smtClean="0"/>
              <a:t>¿</a:t>
            </a:r>
            <a:r>
              <a:rPr lang="es-ES" sz="1600" dirty="0"/>
              <a:t>QUÉ DICE LA EVIDENCIA SOBRE LAS PAUTAS CORTAS? </a:t>
            </a:r>
            <a:endParaRPr lang="es-ES" sz="1600" dirty="0" smtClean="0"/>
          </a:p>
          <a:p>
            <a:r>
              <a:rPr lang="es-ES" sz="1600" dirty="0" smtClean="0"/>
              <a:t>INFECCIONES </a:t>
            </a:r>
            <a:r>
              <a:rPr lang="es-ES" sz="1600" dirty="0"/>
              <a:t>DE LAS VÍAS RESPIRATORIAS ALTAS 	</a:t>
            </a:r>
          </a:p>
          <a:p>
            <a:pPr lvl="1"/>
            <a:r>
              <a:rPr lang="es-ES" sz="1600" dirty="0"/>
              <a:t>FARINGOAMIGDALITIS 	</a:t>
            </a:r>
          </a:p>
          <a:p>
            <a:pPr lvl="1"/>
            <a:r>
              <a:rPr lang="es-ES" sz="1600" dirty="0"/>
              <a:t>OTITIS MEDIA AGUDA 	</a:t>
            </a:r>
          </a:p>
          <a:p>
            <a:pPr lvl="1"/>
            <a:r>
              <a:rPr lang="es-ES" sz="1600" dirty="0"/>
              <a:t>RINOSINUTIS Y SINUSITIS AGUDA NO COMPLICADA </a:t>
            </a:r>
          </a:p>
          <a:p>
            <a:r>
              <a:rPr lang="es-ES" sz="1600" dirty="0"/>
              <a:t>INFECCIONES DE LAS VÍAS RESPIRATORIAS BAJAS 	</a:t>
            </a:r>
          </a:p>
          <a:p>
            <a:pPr lvl="1"/>
            <a:r>
              <a:rPr lang="es-ES" sz="1600" dirty="0"/>
              <a:t>NEUMONÍA ADQUIRIDA EN LA COMUNIDAD 	</a:t>
            </a:r>
          </a:p>
          <a:p>
            <a:pPr lvl="1"/>
            <a:r>
              <a:rPr lang="es-ES" sz="1600" dirty="0"/>
              <a:t>EXACERBACIONES DE EPOC 	</a:t>
            </a:r>
          </a:p>
          <a:p>
            <a:r>
              <a:rPr lang="es-ES" sz="1600" dirty="0"/>
              <a:t>INFECCIONES DEL TRACTO URINARIO 	</a:t>
            </a:r>
          </a:p>
          <a:p>
            <a:pPr lvl="1"/>
            <a:r>
              <a:rPr lang="es-ES" sz="1600" dirty="0"/>
              <a:t>CISTITIS AGUDA NO COMPLICADA 	</a:t>
            </a:r>
          </a:p>
          <a:p>
            <a:pPr lvl="1"/>
            <a:r>
              <a:rPr lang="es-ES" sz="1600" dirty="0"/>
              <a:t>PIELONEFRITIS 	</a:t>
            </a:r>
          </a:p>
          <a:p>
            <a:r>
              <a:rPr lang="es-ES" sz="1600" dirty="0"/>
              <a:t>INFECCIONES DE PIEL Y PARTES </a:t>
            </a:r>
            <a:r>
              <a:rPr lang="es-ES" sz="1600" dirty="0" smtClean="0"/>
              <a:t>BLANDAS</a:t>
            </a:r>
            <a:endParaRPr lang="es-ES" sz="1600" dirty="0"/>
          </a:p>
          <a:p>
            <a:pPr>
              <a:buFont typeface="Wingdings" pitchFamily="2" charset="2"/>
              <a:buChar char="q"/>
            </a:pPr>
            <a:r>
              <a:rPr lang="es-ES" sz="1600" dirty="0"/>
              <a:t>¿QUÉ </a:t>
            </a:r>
            <a:r>
              <a:rPr lang="es-ES" sz="1600" dirty="0" smtClean="0"/>
              <a:t>MENSAJE DAR A LOS PACIENTES?</a:t>
            </a:r>
          </a:p>
          <a:p>
            <a:pPr>
              <a:buFont typeface="Wingdings" pitchFamily="2" charset="2"/>
              <a:buChar char="q"/>
            </a:pPr>
            <a:r>
              <a:rPr lang="es-ES" sz="1600" dirty="0" smtClean="0"/>
              <a:t>CONCLUSIONES</a:t>
            </a:r>
          </a:p>
          <a:p>
            <a:pPr>
              <a:buFont typeface="Wingdings" pitchFamily="2" charset="2"/>
              <a:buChar char="q"/>
            </a:pPr>
            <a:endParaRPr lang="es-ES" sz="1600" dirty="0">
              <a:sym typeface="Symbo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custDataLst>
              <p:tags r:id="rId2"/>
            </p:custDataLst>
          </p:nvPr>
        </p:nvSpPr>
        <p:spPr>
          <a:xfrm>
            <a:off x="323528" y="620688"/>
            <a:ext cx="8229600" cy="1143000"/>
          </a:xfrm>
        </p:spPr>
        <p:txBody>
          <a:bodyPr/>
          <a:lstStyle/>
          <a:p>
            <a:r>
              <a:rPr lang="es-ES" altLang="es-ES" sz="4000" smtClean="0"/>
              <a:t>Más información y bibliografía</a:t>
            </a:r>
            <a:r>
              <a:rPr lang="es-ES" altLang="es-ES" sz="4000" smtClean="0">
                <a:solidFill>
                  <a:schemeClr val="tx2"/>
                </a:solidFill>
                <a:latin typeface="Arial Black" pitchFamily="34" charset="0"/>
              </a:rPr>
              <a:t>…</a:t>
            </a:r>
            <a:endParaRPr lang="es-ES" sz="4000" dirty="0">
              <a:solidFill>
                <a:schemeClr val="tx2"/>
              </a:solidFill>
              <a:latin typeface="Arial Black" pitchFamily="34" charset="0"/>
            </a:endParaRPr>
          </a:p>
        </p:txBody>
      </p:sp>
      <p:grpSp>
        <p:nvGrpSpPr>
          <p:cNvPr id="21508" name="Group 7"/>
          <p:cNvGrpSpPr>
            <a:grpSpLocks/>
          </p:cNvGrpSpPr>
          <p:nvPr/>
        </p:nvGrpSpPr>
        <p:grpSpPr bwMode="auto">
          <a:xfrm>
            <a:off x="5869266" y="2413000"/>
            <a:ext cx="3168650" cy="3065462"/>
            <a:chOff x="3035" y="1570"/>
            <a:chExt cx="2204" cy="2158"/>
          </a:xfrm>
        </p:grpSpPr>
        <p:pic>
          <p:nvPicPr>
            <p:cNvPr id="21509" name="Picture 4"/>
            <p:cNvPicPr>
              <a:picLocks noChangeAspect="1" noChangeArrowheads="1"/>
            </p:cNvPicPr>
            <p:nvPr>
              <p:custDataLst>
                <p:tags r:id="rId3"/>
              </p:custDataLst>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t="15010"/>
            <a:stretch>
              <a:fillRect/>
            </a:stretch>
          </p:blipFill>
          <p:spPr bwMode="auto">
            <a:xfrm>
              <a:off x="3035" y="1933"/>
              <a:ext cx="2126" cy="1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510" name="Text Box 5"/>
            <p:cNvSpPr txBox="1">
              <a:spLocks noChangeArrowheads="1"/>
            </p:cNvSpPr>
            <p:nvPr/>
          </p:nvSpPr>
          <p:spPr bwMode="auto">
            <a:xfrm>
              <a:off x="3107" y="1570"/>
              <a:ext cx="2132" cy="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s-ES" b="1" i="1" smtClean="0">
                  <a:latin typeface="Verdana" pitchFamily="34" charset="0"/>
                </a:rPr>
                <a:t>Gracias!!</a:t>
              </a:r>
              <a:endParaRPr lang="es-ES" b="1" i="1" dirty="0">
                <a:latin typeface="Verdana" pitchFamily="34" charset="0"/>
              </a:endParaRPr>
            </a:p>
          </p:txBody>
        </p:sp>
      </p:grpSp>
      <p:sp>
        <p:nvSpPr>
          <p:cNvPr id="2" name="1 CuadroTexto"/>
          <p:cNvSpPr txBox="1"/>
          <p:nvPr/>
        </p:nvSpPr>
        <p:spPr>
          <a:xfrm>
            <a:off x="611560" y="2888973"/>
            <a:ext cx="4248472" cy="646331"/>
          </a:xfrm>
          <a:prstGeom prst="rect">
            <a:avLst/>
          </a:prstGeom>
          <a:noFill/>
        </p:spPr>
        <p:txBody>
          <a:bodyPr wrap="square" rtlCol="0">
            <a:spAutoFit/>
          </a:bodyPr>
          <a:lstStyle/>
          <a:p>
            <a:r>
              <a:rPr lang="es-ES_tradnl" sz="3600" b="1" dirty="0">
                <a:latin typeface="Arial Unicode MS" pitchFamily="34" charset="-128"/>
              </a:rPr>
              <a:t>INFAC </a:t>
            </a:r>
            <a:r>
              <a:rPr lang="es-ES_tradnl" sz="3600" b="1" dirty="0" err="1">
                <a:latin typeface="Arial Unicode MS" pitchFamily="34" charset="-128"/>
              </a:rPr>
              <a:t>Vol</a:t>
            </a:r>
            <a:r>
              <a:rPr lang="es-ES_tradnl" sz="3600" b="1" dirty="0">
                <a:latin typeface="Arial Unicode MS" pitchFamily="34" charset="-128"/>
              </a:rPr>
              <a:t> </a:t>
            </a:r>
            <a:r>
              <a:rPr lang="es-ES_tradnl" sz="3600" b="1" dirty="0" smtClean="0">
                <a:latin typeface="Arial Unicode MS" pitchFamily="34" charset="-128"/>
              </a:rPr>
              <a:t>27, </a:t>
            </a:r>
            <a:r>
              <a:rPr lang="es-ES_tradnl" sz="3600" b="1" dirty="0">
                <a:latin typeface="Arial Unicode MS" pitchFamily="34" charset="-128"/>
              </a:rPr>
              <a:t>Nº 2</a:t>
            </a:r>
            <a:r>
              <a:rPr lang="es-ES_tradnl" sz="3600" b="1" dirty="0" smtClean="0">
                <a:latin typeface="Arial Unicode MS" pitchFamily="34" charset="-128"/>
              </a:rPr>
              <a:t> </a:t>
            </a:r>
            <a:endParaRPr lang="es-ES_tradnl" sz="3600" b="1" dirty="0">
              <a:latin typeface="Arial Unicode MS" pitchFamily="34" charset="-128"/>
            </a:endParaRPr>
          </a:p>
        </p:txBody>
      </p:sp>
    </p:spTree>
    <p:custDataLst>
      <p:tags r:id="rId1"/>
    </p:custDataLst>
    <p:extLst>
      <p:ext uri="{BB962C8B-B14F-4D97-AF65-F5344CB8AC3E}">
        <p14:creationId xmlns:p14="http://schemas.microsoft.com/office/powerpoint/2010/main" val="30270000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2792" y="260648"/>
            <a:ext cx="9144000" cy="1143000"/>
          </a:xfrm>
        </p:spPr>
        <p:txBody>
          <a:bodyPr/>
          <a:lstStyle/>
          <a:p>
            <a:r>
              <a:rPr lang="es-ES" dirty="0" smtClean="0"/>
              <a:t>INTRODUCCIÓN (I)</a:t>
            </a:r>
            <a:r>
              <a:rPr lang="es-ES" dirty="0"/>
              <a:t>	</a:t>
            </a:r>
          </a:p>
        </p:txBody>
      </p:sp>
      <p:sp>
        <p:nvSpPr>
          <p:cNvPr id="5" name="2 Marcador de contenido"/>
          <p:cNvSpPr>
            <a:spLocks noGrp="1"/>
          </p:cNvSpPr>
          <p:nvPr>
            <p:ph idx="4294967295"/>
          </p:nvPr>
        </p:nvSpPr>
        <p:spPr>
          <a:xfrm>
            <a:off x="358785" y="1052736"/>
            <a:ext cx="8424936" cy="3744416"/>
          </a:xfrm>
          <a:prstGeom prst="rect">
            <a:avLst/>
          </a:prstGeom>
        </p:spPr>
        <p:txBody>
          <a:bodyPr/>
          <a:lstStyle/>
          <a:p>
            <a:pPr algn="just"/>
            <a:r>
              <a:rPr lang="es-ES" sz="1600" dirty="0" smtClean="0"/>
              <a:t>El </a:t>
            </a:r>
            <a:r>
              <a:rPr lang="es-ES" sz="1600" dirty="0"/>
              <a:t>aumento de las resistencias bacterianas es un problema de salud pública que preocupa a las organizaciones sanitarias de todo el mundo. E</a:t>
            </a:r>
            <a:r>
              <a:rPr lang="es-ES" sz="1600" dirty="0" smtClean="0"/>
              <a:t>l </a:t>
            </a:r>
            <a:r>
              <a:rPr lang="es-ES" sz="1600" dirty="0"/>
              <a:t>Plan Nacional frente a la Resistencia a los Antibióticos (PRAN) tiene entre sus objetivos la implantación generalizada de los </a:t>
            </a:r>
            <a:r>
              <a:rPr lang="es-ES" sz="1600" dirty="0" smtClean="0"/>
              <a:t>PROA, </a:t>
            </a:r>
            <a:r>
              <a:rPr lang="es-ES" sz="1600" dirty="0"/>
              <a:t>tanto en el ámbito hospitalario como en Atención Primaria y centros de larga estancia, para mejorar el pronóstico de los pacientes que necesitan antibióticos, minimizar los efectos adversos, controlar la aparición de resistencias y garantizar el uso de tratamientos </a:t>
            </a:r>
            <a:r>
              <a:rPr lang="es-ES" sz="1600" dirty="0" smtClean="0"/>
              <a:t>coste-eficaces.</a:t>
            </a:r>
          </a:p>
          <a:p>
            <a:pPr algn="just"/>
            <a:endParaRPr lang="es-ES" sz="1600" dirty="0" smtClean="0"/>
          </a:p>
          <a:p>
            <a:pPr algn="just"/>
            <a:r>
              <a:rPr lang="es-ES" sz="1600" dirty="0" smtClean="0"/>
              <a:t>La </a:t>
            </a:r>
            <a:r>
              <a:rPr lang="es-ES" sz="1600" dirty="0"/>
              <a:t>aparición de resistencias bacterianas en una población está ligada, entre otros factores, a la cantidad de antibióticos que consume, por lo que, además de la selección del antimicrobiano adecuado para cada tipo de infección, optando por el de menor espectro y que tenga menor potencial de promover y seleccionar resistencias, la reducción de la exposición global a antibióticos es un objetivo prioritario para optimizar su uso. Para ello, se promueven las siguientes estrategias: </a:t>
            </a:r>
          </a:p>
          <a:p>
            <a:pPr lvl="1" algn="just"/>
            <a:r>
              <a:rPr lang="es-ES" sz="1200" dirty="0"/>
              <a:t>la reducción de las indicaciones para las que se prescriben los antibióticos. </a:t>
            </a:r>
          </a:p>
          <a:p>
            <a:pPr lvl="1" algn="just"/>
            <a:r>
              <a:rPr lang="es-ES" sz="1200" dirty="0"/>
              <a:t>la reducción de la duración de los tratamientos.</a:t>
            </a:r>
            <a:endParaRPr lang="es-ES" sz="1600" dirty="0"/>
          </a:p>
          <a:p>
            <a:pPr algn="just"/>
            <a:endParaRPr lang="es-ES" sz="1600" dirty="0"/>
          </a:p>
          <a:p>
            <a:pPr marL="0" indent="0" algn="just">
              <a:buNone/>
            </a:pPr>
            <a:endParaRPr lang="es-ES" sz="1600" dirty="0"/>
          </a:p>
        </p:txBody>
      </p:sp>
    </p:spTree>
    <p:extLst>
      <p:ext uri="{BB962C8B-B14F-4D97-AF65-F5344CB8AC3E}">
        <p14:creationId xmlns:p14="http://schemas.microsoft.com/office/powerpoint/2010/main" val="32762207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2792" y="-18256"/>
            <a:ext cx="9144000" cy="1143000"/>
          </a:xfrm>
        </p:spPr>
        <p:txBody>
          <a:bodyPr/>
          <a:lstStyle/>
          <a:p>
            <a:r>
              <a:rPr lang="es-ES" dirty="0" smtClean="0"/>
              <a:t>INTRODUCCIÓN (II)</a:t>
            </a:r>
            <a:r>
              <a:rPr lang="es-ES" dirty="0"/>
              <a:t>	</a:t>
            </a:r>
          </a:p>
        </p:txBody>
      </p:sp>
      <p:sp>
        <p:nvSpPr>
          <p:cNvPr id="5" name="2 Marcador de contenido"/>
          <p:cNvSpPr>
            <a:spLocks noGrp="1"/>
          </p:cNvSpPr>
          <p:nvPr>
            <p:ph idx="4294967295"/>
          </p:nvPr>
        </p:nvSpPr>
        <p:spPr>
          <a:xfrm>
            <a:off x="358785" y="908720"/>
            <a:ext cx="8424936" cy="4248472"/>
          </a:xfrm>
          <a:prstGeom prst="rect">
            <a:avLst/>
          </a:prstGeom>
        </p:spPr>
        <p:txBody>
          <a:bodyPr/>
          <a:lstStyle/>
          <a:p>
            <a:pPr algn="just"/>
            <a:endParaRPr lang="es-ES" sz="1600" u="sng" dirty="0" smtClean="0"/>
          </a:p>
          <a:p>
            <a:pPr algn="just"/>
            <a:r>
              <a:rPr lang="es-ES" sz="1600" dirty="0" smtClean="0"/>
              <a:t>Por </a:t>
            </a:r>
            <a:r>
              <a:rPr lang="es-ES" sz="1600" dirty="0"/>
              <a:t>el contrario, reducir las dosis de los antibióticos no parece una estrategia adecuada, ya que uno de los mecanismos que incrementan las resistencias es la exposición a concentraciones subterapéuticas de los mismos. </a:t>
            </a:r>
          </a:p>
          <a:p>
            <a:pPr algn="just"/>
            <a:endParaRPr lang="es-ES" sz="1600" u="sng" dirty="0"/>
          </a:p>
          <a:p>
            <a:pPr algn="just">
              <a:buFont typeface="+mj-lt"/>
              <a:buAutoNum type="arabicPeriod"/>
            </a:pPr>
            <a:r>
              <a:rPr lang="es-ES" sz="1600" u="sng" dirty="0" smtClean="0"/>
              <a:t>Reducción de las indicaciones: </a:t>
            </a:r>
            <a:r>
              <a:rPr lang="es-ES" sz="1600" dirty="0" smtClean="0"/>
              <a:t>muchos procesos son de etiología viral y algunos de etiología bacteriana tienen un curso </a:t>
            </a:r>
            <a:r>
              <a:rPr lang="es-ES" sz="1600" dirty="0" err="1" smtClean="0"/>
              <a:t>autolimitado</a:t>
            </a:r>
            <a:r>
              <a:rPr lang="es-ES" sz="1600" dirty="0" smtClean="0"/>
              <a:t>, por lo que no todas las infecciones necesitan tratamiento antibiótico. </a:t>
            </a:r>
          </a:p>
          <a:p>
            <a:pPr lvl="1" algn="just"/>
            <a:r>
              <a:rPr lang="es-ES" sz="1200" dirty="0" smtClean="0"/>
              <a:t>Para ayudar en la toma de decisiones y reducir el consumo de antibióticos sin empeorar la evolución clínica, son útiles algunas herramientas como los test de diagnóstico rápido para la detección de antígeno de estreptococo ß-hemolítico del grupo A en las faringoamigdalitis o la determinación de la proteína C reactiva en infecciones del tracto respiratorio inferior</a:t>
            </a:r>
            <a:r>
              <a:rPr lang="es-ES" sz="1200" baseline="30000" dirty="0" smtClean="0"/>
              <a:t>5</a:t>
            </a:r>
            <a:r>
              <a:rPr lang="es-ES" sz="1200" dirty="0" smtClean="0"/>
              <a:t>.</a:t>
            </a:r>
          </a:p>
        </p:txBody>
      </p:sp>
    </p:spTree>
    <p:extLst>
      <p:ext uri="{BB962C8B-B14F-4D97-AF65-F5344CB8AC3E}">
        <p14:creationId xmlns:p14="http://schemas.microsoft.com/office/powerpoint/2010/main" val="2668086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2792" y="-18256"/>
            <a:ext cx="9144000" cy="1143000"/>
          </a:xfrm>
        </p:spPr>
        <p:txBody>
          <a:bodyPr/>
          <a:lstStyle/>
          <a:p>
            <a:r>
              <a:rPr lang="es-ES" dirty="0" smtClean="0"/>
              <a:t>INTRODUCCIÓN (II)</a:t>
            </a:r>
            <a:r>
              <a:rPr lang="es-ES" dirty="0"/>
              <a:t>	</a:t>
            </a:r>
          </a:p>
        </p:txBody>
      </p:sp>
      <p:sp>
        <p:nvSpPr>
          <p:cNvPr id="5" name="2 Marcador de contenido"/>
          <p:cNvSpPr>
            <a:spLocks noGrp="1"/>
          </p:cNvSpPr>
          <p:nvPr>
            <p:ph idx="4294967295"/>
          </p:nvPr>
        </p:nvSpPr>
        <p:spPr>
          <a:xfrm>
            <a:off x="358785" y="908720"/>
            <a:ext cx="8424936" cy="4248472"/>
          </a:xfrm>
          <a:prstGeom prst="rect">
            <a:avLst/>
          </a:prstGeom>
        </p:spPr>
        <p:txBody>
          <a:bodyPr/>
          <a:lstStyle/>
          <a:p>
            <a:pPr algn="just"/>
            <a:endParaRPr lang="es-ES" sz="1600" u="sng" dirty="0" smtClean="0"/>
          </a:p>
          <a:p>
            <a:pPr algn="just">
              <a:buFont typeface="+mj-lt"/>
              <a:buAutoNum type="arabicPeriod" startAt="2"/>
            </a:pPr>
            <a:r>
              <a:rPr lang="es-ES" sz="1600" u="sng" dirty="0"/>
              <a:t>Duración de los tratamientos</a:t>
            </a:r>
            <a:r>
              <a:rPr lang="es-ES" sz="1600" dirty="0"/>
              <a:t>: Según los principios teóricos, se debería pautar suficiente antibiótico para eliminar los microorganismos causantes de la infección y prevenir el desarrollo de resistencias. Sin embargo, la evidencia no apoya esta idea, y en determinadas patologías existen pruebas de que los tratamientos cortos pueden ser tan eficaces como los de duración estándar. </a:t>
            </a:r>
          </a:p>
          <a:p>
            <a:pPr lvl="1" algn="just"/>
            <a:r>
              <a:rPr lang="es-ES" sz="1200" dirty="0"/>
              <a:t>De hecho, el efecto bactericida de un antibiótico se ejerce con gran rapidez, se hace clínicamente visible al 3º o 4º día de tratamiento y tiene un techo de eficacia que probablemente se alcanza en 5-8 días. Por el contrario, la inducción de las resistencias a los antibióticos es más lenta y crece con el tiempo de exposición, de forma que cuanto más tiempo se mantenga el tratamiento antibiótico, mayor será la posibilidad de inducir y seleccionar bacterias resistentes. </a:t>
            </a:r>
          </a:p>
          <a:p>
            <a:pPr lvl="1" algn="just"/>
            <a:r>
              <a:rPr lang="es-ES" sz="1600" dirty="0"/>
              <a:t>Así, los ciclos cortos de antibióticos reducirían el tiempo de exposición innecesario al tratamiento antibiótico, limitando la propagación de bacterias resistentes, disminuyendo los efectos adversos y los costes y mejorando la adherencia al tratamiento.</a:t>
            </a:r>
            <a:endParaRPr lang="es-ES" sz="1600" dirty="0"/>
          </a:p>
        </p:txBody>
      </p:sp>
    </p:spTree>
    <p:extLst>
      <p:ext uri="{BB962C8B-B14F-4D97-AF65-F5344CB8AC3E}">
        <p14:creationId xmlns:p14="http://schemas.microsoft.com/office/powerpoint/2010/main" val="16350260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2792" y="260648"/>
            <a:ext cx="9144000" cy="1143000"/>
          </a:xfrm>
        </p:spPr>
        <p:txBody>
          <a:bodyPr/>
          <a:lstStyle/>
          <a:p>
            <a:r>
              <a:rPr lang="es-ES" dirty="0"/>
              <a:t>INFECCIONES DE LAS VÍAS RESPIRATORIAS ALTAS 	</a:t>
            </a:r>
          </a:p>
        </p:txBody>
      </p:sp>
      <p:sp>
        <p:nvSpPr>
          <p:cNvPr id="5" name="2 Marcador de contenido"/>
          <p:cNvSpPr>
            <a:spLocks noGrp="1"/>
          </p:cNvSpPr>
          <p:nvPr>
            <p:ph idx="4294967295"/>
          </p:nvPr>
        </p:nvSpPr>
        <p:spPr>
          <a:xfrm>
            <a:off x="358785" y="1844824"/>
            <a:ext cx="8424936" cy="2952328"/>
          </a:xfrm>
          <a:prstGeom prst="rect">
            <a:avLst/>
          </a:prstGeom>
        </p:spPr>
        <p:txBody>
          <a:bodyPr/>
          <a:lstStyle/>
          <a:p>
            <a:pPr algn="just"/>
            <a:r>
              <a:rPr lang="es-ES" sz="1600" dirty="0" smtClean="0"/>
              <a:t>Se </a:t>
            </a:r>
            <a:r>
              <a:rPr lang="es-ES" sz="1600" dirty="0"/>
              <a:t>han publicado varias revisiones, tanto en adultos como en niños, que concluyen que los tratamientos de 3-6 días tienen una eficacia comparable a los tratamientos estándar de 10 </a:t>
            </a:r>
            <a:r>
              <a:rPr lang="es-ES" sz="1600" dirty="0" smtClean="0"/>
              <a:t>días.</a:t>
            </a:r>
          </a:p>
          <a:p>
            <a:pPr lvl="1" algn="just"/>
            <a:r>
              <a:rPr lang="es-ES" sz="1200" dirty="0" smtClean="0"/>
              <a:t>En </a:t>
            </a:r>
            <a:r>
              <a:rPr lang="es-ES" sz="1200" dirty="0"/>
              <a:t>estas revisiones se han incluido estudios que comparaban antibióticos diferentes en las pautas cortas y </a:t>
            </a:r>
            <a:r>
              <a:rPr lang="es-ES" sz="1200" dirty="0" smtClean="0"/>
              <a:t>largas. </a:t>
            </a:r>
            <a:r>
              <a:rPr lang="es-ES" sz="1200" dirty="0"/>
              <a:t>Una revisión sistemática del año </a:t>
            </a:r>
            <a:r>
              <a:rPr lang="es-ES" sz="1200" dirty="0" smtClean="0"/>
              <a:t>2008, </a:t>
            </a:r>
            <a:r>
              <a:rPr lang="es-ES" sz="1200" dirty="0"/>
              <a:t>que comparó pautas cortas vs. largas utilizando el mismo antibiótico, concluyó que los tratamientos de 5-7 días con cefalosporinas no fueron inferiores a los de 10 días en la tasa de erradicación bacteriológica; sin embargo, con penicilina V las pautas más cortas resultaron ser inferiores en la tasa de erradicación bacteriológica. </a:t>
            </a:r>
            <a:endParaRPr lang="es-ES" sz="1200" dirty="0" smtClean="0"/>
          </a:p>
          <a:p>
            <a:pPr lvl="1" algn="just"/>
            <a:endParaRPr lang="es-ES" sz="1200" dirty="0"/>
          </a:p>
          <a:p>
            <a:pPr algn="just"/>
            <a:r>
              <a:rPr lang="es-ES" sz="1600" dirty="0" smtClean="0"/>
              <a:t>No </a:t>
            </a:r>
            <a:r>
              <a:rPr lang="es-ES" sz="1600" dirty="0"/>
              <a:t>se conoce si las terapias cortas reducen el riesgo de complicaciones no supurativas, como la fiebre reumática aguda, que, aunque poco frecuentes pueden ser graves, por lo que se sigue recomendando la pauta de 10 días con penicilina V para prevenir estas </a:t>
            </a:r>
            <a:r>
              <a:rPr lang="es-ES" sz="1600" dirty="0" smtClean="0"/>
              <a:t>complicaciones.</a:t>
            </a:r>
          </a:p>
          <a:p>
            <a:pPr marL="0" indent="0" algn="just">
              <a:buNone/>
            </a:pPr>
            <a:r>
              <a:rPr lang="es-ES" sz="1600" dirty="0" smtClean="0"/>
              <a:t> </a:t>
            </a:r>
            <a:endParaRPr lang="es-ES" sz="1600" dirty="0"/>
          </a:p>
          <a:p>
            <a:pPr marL="0" indent="0" algn="just">
              <a:buNone/>
            </a:pPr>
            <a:endParaRPr lang="es-ES" sz="1600" dirty="0" smtClean="0">
              <a:solidFill>
                <a:srgbClr val="FF0000"/>
              </a:solidFill>
            </a:endParaRPr>
          </a:p>
        </p:txBody>
      </p:sp>
      <p:sp>
        <p:nvSpPr>
          <p:cNvPr id="6" name="2 Marcador de contenido"/>
          <p:cNvSpPr>
            <a:spLocks noGrp="1"/>
          </p:cNvSpPr>
          <p:nvPr>
            <p:ph idx="4294967295"/>
          </p:nvPr>
        </p:nvSpPr>
        <p:spPr>
          <a:xfrm>
            <a:off x="467544" y="1340768"/>
            <a:ext cx="7992888" cy="504056"/>
          </a:xfrm>
        </p:spPr>
        <p:txBody>
          <a:bodyPr/>
          <a:lstStyle/>
          <a:p>
            <a:pPr marL="0" indent="0">
              <a:buNone/>
            </a:pPr>
            <a:r>
              <a:rPr lang="es-ES" sz="2800" b="1" dirty="0" smtClean="0">
                <a:solidFill>
                  <a:schemeClr val="tx2"/>
                </a:solidFill>
              </a:rPr>
              <a:t>FARINGOAMIGDALITIS </a:t>
            </a:r>
            <a:endParaRPr lang="es-ES" sz="2800" b="1" dirty="0">
              <a:solidFill>
                <a:schemeClr val="tx2"/>
              </a:solidFill>
            </a:endParaRPr>
          </a:p>
        </p:txBody>
      </p:sp>
      <p:pic>
        <p:nvPicPr>
          <p:cNvPr id="7"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24194" r="34896" b="66691"/>
          <a:stretch/>
        </p:blipFill>
        <p:spPr bwMode="auto">
          <a:xfrm>
            <a:off x="904652" y="4340200"/>
            <a:ext cx="7112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62726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2792" y="260648"/>
            <a:ext cx="9144000" cy="1143000"/>
          </a:xfrm>
        </p:spPr>
        <p:txBody>
          <a:bodyPr/>
          <a:lstStyle/>
          <a:p>
            <a:r>
              <a:rPr lang="es-ES" dirty="0"/>
              <a:t>INFECCIONES DE LAS VÍAS RESPIRATORIAS ALTAS 	</a:t>
            </a:r>
          </a:p>
        </p:txBody>
      </p:sp>
      <p:sp>
        <p:nvSpPr>
          <p:cNvPr id="5" name="2 Marcador de contenido"/>
          <p:cNvSpPr>
            <a:spLocks noGrp="1"/>
          </p:cNvSpPr>
          <p:nvPr>
            <p:ph idx="4294967295"/>
          </p:nvPr>
        </p:nvSpPr>
        <p:spPr>
          <a:xfrm>
            <a:off x="358785" y="1628800"/>
            <a:ext cx="8424936" cy="2808312"/>
          </a:xfrm>
          <a:prstGeom prst="rect">
            <a:avLst/>
          </a:prstGeom>
        </p:spPr>
        <p:txBody>
          <a:bodyPr/>
          <a:lstStyle/>
          <a:p>
            <a:pPr marL="0" indent="0" algn="just">
              <a:buNone/>
            </a:pPr>
            <a:endParaRPr lang="es-ES" sz="1600" dirty="0"/>
          </a:p>
          <a:p>
            <a:pPr algn="just"/>
            <a:r>
              <a:rPr lang="es-ES" sz="1600" dirty="0"/>
              <a:t>En la otitis media está muy extendido el uso diferido de antibióticos. </a:t>
            </a:r>
          </a:p>
          <a:p>
            <a:pPr lvl="1" algn="just"/>
            <a:r>
              <a:rPr lang="es-ES" sz="1200" dirty="0"/>
              <a:t>En una revisión Cochrane del año 2010 en niños y adolescentes, desde 1 mes hasta 18 años de edad, se observó una mayor tasa de fracasos del tratamiento en los primeros 20 días con las pautas &lt;7 días frente a las de ≥7 días (21% vs 18%); estas diferencias desaparecían a partir del día 20. </a:t>
            </a:r>
          </a:p>
          <a:p>
            <a:pPr lvl="1" algn="just"/>
            <a:r>
              <a:rPr lang="es-ES" sz="1200" dirty="0"/>
              <a:t>Un estudio posterior con niños de 6 a 23 meses mostró menor tasa de curación en los tratamientos de 5 días frente a 10 días con amoxicilina/</a:t>
            </a:r>
            <a:r>
              <a:rPr lang="es-ES" sz="1200" dirty="0" err="1"/>
              <a:t>clavulánico</a:t>
            </a:r>
            <a:r>
              <a:rPr lang="es-ES" sz="1200" dirty="0"/>
              <a:t>. </a:t>
            </a:r>
          </a:p>
          <a:p>
            <a:pPr marL="0" indent="0" algn="just">
              <a:buNone/>
            </a:pPr>
            <a:endParaRPr lang="es-ES" sz="1600" dirty="0" smtClean="0"/>
          </a:p>
          <a:p>
            <a:pPr marL="342900" lvl="1" indent="-342900" algn="just">
              <a:buFont typeface="Arial" charset="0"/>
              <a:buChar char="•"/>
            </a:pPr>
            <a:r>
              <a:rPr lang="es-ES" sz="1600" dirty="0"/>
              <a:t>Por ello, en adultos y en niños mayores de 2 años se recomienda un tratamiento de 5-7 </a:t>
            </a:r>
            <a:r>
              <a:rPr lang="es-ES" sz="1600" dirty="0" smtClean="0"/>
              <a:t>días, </a:t>
            </a:r>
            <a:r>
              <a:rPr lang="es-ES" sz="1600" dirty="0"/>
              <a:t>mientras que en los niños menores de 2 años se sigue recomendando el tratamiento de 10 días.</a:t>
            </a:r>
          </a:p>
          <a:p>
            <a:pPr marL="0" indent="0" algn="just">
              <a:buNone/>
            </a:pPr>
            <a:r>
              <a:rPr lang="es-ES" sz="1600" dirty="0" smtClean="0"/>
              <a:t> </a:t>
            </a:r>
            <a:endParaRPr lang="es-ES" sz="1600" dirty="0"/>
          </a:p>
          <a:p>
            <a:pPr marL="0" indent="0" algn="just">
              <a:buNone/>
            </a:pPr>
            <a:endParaRPr lang="es-ES" sz="1600" dirty="0" smtClean="0">
              <a:solidFill>
                <a:srgbClr val="FF0000"/>
              </a:solidFill>
            </a:endParaRPr>
          </a:p>
        </p:txBody>
      </p:sp>
      <p:sp>
        <p:nvSpPr>
          <p:cNvPr id="6" name="2 Marcador de contenido"/>
          <p:cNvSpPr>
            <a:spLocks noGrp="1"/>
          </p:cNvSpPr>
          <p:nvPr>
            <p:ph idx="4294967295"/>
          </p:nvPr>
        </p:nvSpPr>
        <p:spPr>
          <a:xfrm>
            <a:off x="467544" y="1340768"/>
            <a:ext cx="7992888" cy="504056"/>
          </a:xfrm>
        </p:spPr>
        <p:txBody>
          <a:bodyPr/>
          <a:lstStyle/>
          <a:p>
            <a:pPr marL="0" indent="0">
              <a:buNone/>
            </a:pPr>
            <a:r>
              <a:rPr lang="es-ES" sz="2800" b="1" dirty="0" smtClean="0">
                <a:solidFill>
                  <a:schemeClr val="tx2"/>
                </a:solidFill>
              </a:rPr>
              <a:t>OTITIS MEDIA AGUDA </a:t>
            </a:r>
            <a:endParaRPr lang="es-ES" sz="2800" b="1" dirty="0">
              <a:solidFill>
                <a:schemeClr val="tx2"/>
              </a:solidFill>
            </a:endParaRPr>
          </a:p>
        </p:txBody>
      </p:sp>
      <p:grpSp>
        <p:nvGrpSpPr>
          <p:cNvPr id="2" name="1 Grupo"/>
          <p:cNvGrpSpPr/>
          <p:nvPr/>
        </p:nvGrpSpPr>
        <p:grpSpPr>
          <a:xfrm>
            <a:off x="899592" y="4221088"/>
            <a:ext cx="7117060" cy="990848"/>
            <a:chOff x="899592" y="4941168"/>
            <a:chExt cx="7117060" cy="990848"/>
          </a:xfrm>
        </p:grpSpPr>
        <p:pic>
          <p:nvPicPr>
            <p:cNvPr id="7"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24194" r="34896" b="71248"/>
            <a:stretch/>
          </p:blipFill>
          <p:spPr bwMode="auto">
            <a:xfrm>
              <a:off x="904652" y="4941168"/>
              <a:ext cx="711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32908" r="34896" b="61490"/>
            <a:stretch/>
          </p:blipFill>
          <p:spPr bwMode="auto">
            <a:xfrm>
              <a:off x="899592" y="5385668"/>
              <a:ext cx="7112000" cy="5463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6059417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2792" y="260648"/>
            <a:ext cx="9144000" cy="1143000"/>
          </a:xfrm>
        </p:spPr>
        <p:txBody>
          <a:bodyPr/>
          <a:lstStyle/>
          <a:p>
            <a:r>
              <a:rPr lang="es-ES" dirty="0"/>
              <a:t>INFECCIONES DE LAS VÍAS RESPIRATORIAS ALTAS 	</a:t>
            </a:r>
          </a:p>
        </p:txBody>
      </p:sp>
      <p:sp>
        <p:nvSpPr>
          <p:cNvPr id="5" name="2 Marcador de contenido"/>
          <p:cNvSpPr>
            <a:spLocks noGrp="1"/>
          </p:cNvSpPr>
          <p:nvPr>
            <p:ph idx="4294967295"/>
          </p:nvPr>
        </p:nvSpPr>
        <p:spPr>
          <a:xfrm>
            <a:off x="358785" y="1988840"/>
            <a:ext cx="8424936" cy="2808312"/>
          </a:xfrm>
          <a:prstGeom prst="rect">
            <a:avLst/>
          </a:prstGeom>
        </p:spPr>
        <p:txBody>
          <a:bodyPr/>
          <a:lstStyle/>
          <a:p>
            <a:pPr marL="0" indent="0" algn="just">
              <a:buNone/>
            </a:pPr>
            <a:endParaRPr lang="es-ES" sz="1600" dirty="0"/>
          </a:p>
          <a:p>
            <a:pPr algn="just"/>
            <a:r>
              <a:rPr lang="es-ES" sz="1600" dirty="0"/>
              <a:t>Se recomienda una pauta de 5-7 días de antibiótico en el tratamiento de la sinusitis en adultos. </a:t>
            </a:r>
            <a:endParaRPr lang="es-ES" sz="1600" dirty="0" smtClean="0"/>
          </a:p>
          <a:p>
            <a:pPr lvl="1" algn="just"/>
            <a:r>
              <a:rPr lang="es-ES" sz="1200" dirty="0" smtClean="0"/>
              <a:t>En </a:t>
            </a:r>
            <a:r>
              <a:rPr lang="es-ES" sz="1200" dirty="0"/>
              <a:t>un </a:t>
            </a:r>
            <a:r>
              <a:rPr lang="es-ES" sz="1200" dirty="0" err="1"/>
              <a:t>metaanálisis</a:t>
            </a:r>
            <a:r>
              <a:rPr lang="es-ES" sz="1200" dirty="0"/>
              <a:t> del año 2008 no se observó diferencia en la tasa de respuesta, eficacia microbiológica y recaídas entre un tratamiento corto (3-7 días) y uno largo (6-10 días) con el mismo antibiótico. La tasa de efectos adversos fue menor en la pauta de 5 días en comparación con la de 10 días. </a:t>
            </a:r>
          </a:p>
          <a:p>
            <a:pPr algn="just"/>
            <a:endParaRPr lang="es-ES" sz="1600" dirty="0"/>
          </a:p>
          <a:p>
            <a:pPr marL="342900" lvl="1" indent="-342900" algn="just">
              <a:buFont typeface="Arial" charset="0"/>
              <a:buChar char="•"/>
            </a:pPr>
            <a:r>
              <a:rPr lang="es-ES" sz="1600" dirty="0"/>
              <a:t>Las evidencias en los niños son más escasas. La guía NICE del año 2017 recomienda tratar 5 días a los niños por extrapolación de los resultados del </a:t>
            </a:r>
            <a:r>
              <a:rPr lang="es-ES" sz="1600" dirty="0" err="1"/>
              <a:t>metaanálisis</a:t>
            </a:r>
            <a:r>
              <a:rPr lang="es-ES" sz="1600" dirty="0"/>
              <a:t> en adultos</a:t>
            </a:r>
          </a:p>
          <a:p>
            <a:pPr algn="just"/>
            <a:endParaRPr lang="es-ES" sz="1600" dirty="0" smtClean="0"/>
          </a:p>
        </p:txBody>
      </p:sp>
      <p:sp>
        <p:nvSpPr>
          <p:cNvPr id="6" name="2 Marcador de contenido"/>
          <p:cNvSpPr>
            <a:spLocks noGrp="1"/>
          </p:cNvSpPr>
          <p:nvPr>
            <p:ph idx="4294967295"/>
          </p:nvPr>
        </p:nvSpPr>
        <p:spPr>
          <a:xfrm>
            <a:off x="467544" y="1340768"/>
            <a:ext cx="7992888" cy="504056"/>
          </a:xfrm>
        </p:spPr>
        <p:txBody>
          <a:bodyPr/>
          <a:lstStyle/>
          <a:p>
            <a:pPr marL="0" lvl="1" indent="0">
              <a:buNone/>
            </a:pPr>
            <a:r>
              <a:rPr lang="es-ES" b="1" dirty="0" smtClean="0">
                <a:solidFill>
                  <a:schemeClr val="tx2"/>
                </a:solidFill>
              </a:rPr>
              <a:t>RINOSINUTIS </a:t>
            </a:r>
            <a:r>
              <a:rPr lang="es-ES" b="1" dirty="0">
                <a:solidFill>
                  <a:schemeClr val="tx2"/>
                </a:solidFill>
              </a:rPr>
              <a:t>Y SINUSITIS AGUDA NO COMPLICADA </a:t>
            </a:r>
          </a:p>
          <a:p>
            <a:pPr marL="0" indent="0">
              <a:buNone/>
            </a:pPr>
            <a:r>
              <a:rPr lang="es-ES" sz="2800" b="1" dirty="0" smtClean="0">
                <a:solidFill>
                  <a:schemeClr val="tx2"/>
                </a:solidFill>
              </a:rPr>
              <a:t> </a:t>
            </a:r>
            <a:endParaRPr lang="es-ES" sz="2800" b="1" dirty="0">
              <a:solidFill>
                <a:schemeClr val="tx2"/>
              </a:solidFill>
            </a:endParaRPr>
          </a:p>
        </p:txBody>
      </p:sp>
      <p:grpSp>
        <p:nvGrpSpPr>
          <p:cNvPr id="2" name="1 Grupo"/>
          <p:cNvGrpSpPr/>
          <p:nvPr/>
        </p:nvGrpSpPr>
        <p:grpSpPr>
          <a:xfrm>
            <a:off x="899592" y="4437112"/>
            <a:ext cx="7117060" cy="736848"/>
            <a:chOff x="899592" y="4941168"/>
            <a:chExt cx="7117060" cy="736848"/>
          </a:xfrm>
        </p:grpSpPr>
        <p:pic>
          <p:nvPicPr>
            <p:cNvPr id="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24194" r="34896" b="71248"/>
            <a:stretch/>
          </p:blipFill>
          <p:spPr bwMode="auto">
            <a:xfrm>
              <a:off x="904652" y="4941168"/>
              <a:ext cx="711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38239" r="34896" b="58636"/>
            <a:stretch/>
          </p:blipFill>
          <p:spPr bwMode="auto">
            <a:xfrm>
              <a:off x="899592" y="5373216"/>
              <a:ext cx="7112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4560184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INFECCIONES DE LAS VÍAS RESPIRATORIAS BAJAS 	</a:t>
            </a:r>
          </a:p>
        </p:txBody>
      </p:sp>
      <p:sp>
        <p:nvSpPr>
          <p:cNvPr id="3" name="2 Marcador de contenido"/>
          <p:cNvSpPr>
            <a:spLocks noGrp="1"/>
          </p:cNvSpPr>
          <p:nvPr>
            <p:ph idx="4294967295"/>
          </p:nvPr>
        </p:nvSpPr>
        <p:spPr>
          <a:xfrm>
            <a:off x="611560" y="1916832"/>
            <a:ext cx="7992888" cy="3960440"/>
          </a:xfrm>
        </p:spPr>
        <p:txBody>
          <a:bodyPr/>
          <a:lstStyle/>
          <a:p>
            <a:pPr algn="just"/>
            <a:r>
              <a:rPr lang="es-ES" sz="1400" dirty="0"/>
              <a:t>Tradicionalmente, la duración del tratamiento antibiótico de la NAC ha sido de 7-10 días o más. Se han publicado distintos estudios en los que una pauta más corta, de entre 3 y 7 días, no se ha mostrado inferior en cuanto a los resultados clínicos, en comparación con los tratamientos más </a:t>
            </a:r>
            <a:r>
              <a:rPr lang="es-ES" sz="1400" dirty="0" smtClean="0"/>
              <a:t>largos.</a:t>
            </a:r>
            <a:endParaRPr lang="es-ES" sz="1400" dirty="0"/>
          </a:p>
          <a:p>
            <a:pPr algn="just"/>
            <a:r>
              <a:rPr lang="es-ES" sz="1400" dirty="0"/>
              <a:t>En 2007, la </a:t>
            </a:r>
            <a:r>
              <a:rPr lang="es-ES" sz="1400" dirty="0" err="1"/>
              <a:t>Infectious</a:t>
            </a:r>
            <a:r>
              <a:rPr lang="es-ES" sz="1400" dirty="0"/>
              <a:t> </a:t>
            </a:r>
            <a:r>
              <a:rPr lang="es-ES" sz="1400" dirty="0" err="1"/>
              <a:t>Diseases</a:t>
            </a:r>
            <a:r>
              <a:rPr lang="es-ES" sz="1400" dirty="0"/>
              <a:t> </a:t>
            </a:r>
            <a:r>
              <a:rPr lang="es-ES" sz="1400" dirty="0" err="1"/>
              <a:t>Society</a:t>
            </a:r>
            <a:r>
              <a:rPr lang="es-ES" sz="1400" dirty="0"/>
              <a:t> of </a:t>
            </a:r>
            <a:r>
              <a:rPr lang="es-ES" sz="1400" dirty="0" err="1"/>
              <a:t>America</a:t>
            </a:r>
            <a:r>
              <a:rPr lang="es-ES" sz="1400" dirty="0"/>
              <a:t> (IDSA) recomendaba una duración mínima de 5 días, siempre que los pacientes permanecieran </a:t>
            </a:r>
            <a:r>
              <a:rPr lang="es-ES" sz="1400" dirty="0" err="1"/>
              <a:t>afebriles</a:t>
            </a:r>
            <a:r>
              <a:rPr lang="es-ES" sz="1400" dirty="0"/>
              <a:t> durante 48-72 h y no presentaran más de un signo de inestabilidad clínica asociado a la neumonía, antes de la finalización del </a:t>
            </a:r>
            <a:r>
              <a:rPr lang="es-ES" sz="1400" dirty="0" smtClean="0"/>
              <a:t>tratamiento. </a:t>
            </a:r>
          </a:p>
          <a:p>
            <a:pPr lvl="1" algn="just"/>
            <a:r>
              <a:rPr lang="es-ES" sz="1200" dirty="0" smtClean="0"/>
              <a:t>La </a:t>
            </a:r>
            <a:r>
              <a:rPr lang="es-ES" sz="1200" dirty="0"/>
              <a:t>fiebre es uno de los signos de la neumonía que habitualmente desaparece a los 3 días del inicio del tratamiento, por lo que, cuando esto ocurre, a los 5 días se podría finalizar el </a:t>
            </a:r>
            <a:r>
              <a:rPr lang="es-ES" sz="1200" dirty="0" smtClean="0"/>
              <a:t>tratamiento. </a:t>
            </a:r>
            <a:r>
              <a:rPr lang="es-ES" sz="1200" dirty="0"/>
              <a:t>En la mayoría de los pacientes se consigue estabilidad clínica a los 3-7 días, por lo que pautas más largas son raramente </a:t>
            </a:r>
            <a:r>
              <a:rPr lang="es-ES" sz="1200" dirty="0" smtClean="0"/>
              <a:t>necesarias. </a:t>
            </a:r>
            <a:endParaRPr lang="es-ES" sz="1200" dirty="0"/>
          </a:p>
          <a:p>
            <a:pPr algn="just"/>
            <a:r>
              <a:rPr lang="es-ES" sz="1400" dirty="0"/>
              <a:t>Varias revisiones que comparaban tratamientos cortos (≤6 días) vs. largos (≥7 días) de la NAC en el ámbito </a:t>
            </a:r>
            <a:r>
              <a:rPr lang="es-ES" sz="1400" dirty="0" err="1"/>
              <a:t>extrahospitalario</a:t>
            </a:r>
            <a:r>
              <a:rPr lang="es-ES" sz="1400" dirty="0"/>
              <a:t> no han encontrado diferencias en los </a:t>
            </a:r>
            <a:r>
              <a:rPr lang="es-ES" sz="1400" dirty="0" smtClean="0"/>
              <a:t>resultados. </a:t>
            </a:r>
          </a:p>
          <a:p>
            <a:pPr lvl="1" algn="just"/>
            <a:r>
              <a:rPr lang="es-ES" sz="1200" dirty="0" smtClean="0"/>
              <a:t>Una </a:t>
            </a:r>
            <a:r>
              <a:rPr lang="es-ES" sz="1200" dirty="0"/>
              <a:t>revisión sistemática del año </a:t>
            </a:r>
            <a:r>
              <a:rPr lang="es-ES" sz="1200" dirty="0" smtClean="0"/>
              <a:t>2018 </a:t>
            </a:r>
            <a:r>
              <a:rPr lang="es-ES" sz="1200" dirty="0"/>
              <a:t>no encontró diferencias entre las pautas cortas (≤6 días) y las largas (≥7 días) en la curación clínica ni en las recaídas, independientemente del ámbito donde se produce la neumonía o de su gravedad. Se produjeron menos efectos adversos con las pautas cortas y también la mortalidad fue menor. Se incluyeron estudios tanto del ámbito </a:t>
            </a:r>
            <a:r>
              <a:rPr lang="es-ES" sz="1200" dirty="0" err="1"/>
              <a:t>extrahospitalario</a:t>
            </a:r>
            <a:r>
              <a:rPr lang="es-ES" sz="1200" dirty="0"/>
              <a:t> como del hospitalario, así como comparaciones entre distintas pautas de los mismos o diferentes antibióticos.</a:t>
            </a:r>
          </a:p>
        </p:txBody>
      </p:sp>
      <p:sp>
        <p:nvSpPr>
          <p:cNvPr id="4" name="2 Marcador de contenido"/>
          <p:cNvSpPr txBox="1">
            <a:spLocks/>
          </p:cNvSpPr>
          <p:nvPr/>
        </p:nvSpPr>
        <p:spPr>
          <a:xfrm>
            <a:off x="467544" y="1340768"/>
            <a:ext cx="8424936" cy="504056"/>
          </a:xfr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s-ES" sz="2800" b="1" dirty="0" smtClean="0">
                <a:solidFill>
                  <a:schemeClr val="tx2"/>
                </a:solidFill>
              </a:rPr>
              <a:t>NEUMONÍA </a:t>
            </a:r>
            <a:r>
              <a:rPr lang="es-ES" sz="2800" b="1" dirty="0">
                <a:solidFill>
                  <a:schemeClr val="tx2"/>
                </a:solidFill>
              </a:rPr>
              <a:t>ADQUIRIDA EN LA </a:t>
            </a:r>
            <a:r>
              <a:rPr lang="es-ES" sz="2800" b="1" dirty="0" smtClean="0">
                <a:solidFill>
                  <a:schemeClr val="tx2"/>
                </a:solidFill>
              </a:rPr>
              <a:t>COMUNIDAD- Adultos</a:t>
            </a:r>
            <a:endParaRPr lang="es-ES" sz="2800" b="1" dirty="0">
              <a:solidFill>
                <a:schemeClr val="tx2"/>
              </a:solidFill>
            </a:endParaRPr>
          </a:p>
        </p:txBody>
      </p:sp>
      <p:grpSp>
        <p:nvGrpSpPr>
          <p:cNvPr id="10" name="9 Grupo"/>
          <p:cNvGrpSpPr/>
          <p:nvPr/>
        </p:nvGrpSpPr>
        <p:grpSpPr>
          <a:xfrm>
            <a:off x="899592" y="5445224"/>
            <a:ext cx="7117060" cy="1130548"/>
            <a:chOff x="899592" y="5445224"/>
            <a:chExt cx="7117060" cy="1130548"/>
          </a:xfrm>
        </p:grpSpPr>
        <p:grpSp>
          <p:nvGrpSpPr>
            <p:cNvPr id="8" name="7 Grupo"/>
            <p:cNvGrpSpPr/>
            <p:nvPr/>
          </p:nvGrpSpPr>
          <p:grpSpPr>
            <a:xfrm>
              <a:off x="899592" y="5445224"/>
              <a:ext cx="7117060" cy="1130548"/>
              <a:chOff x="899592" y="4941168"/>
              <a:chExt cx="7117060" cy="1130548"/>
            </a:xfrm>
          </p:grpSpPr>
          <p:pic>
            <p:nvPicPr>
              <p:cNvPr id="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24194" r="34896" b="71248"/>
              <a:stretch/>
            </p:blipFill>
            <p:spPr bwMode="auto">
              <a:xfrm>
                <a:off x="904652" y="4941168"/>
                <a:ext cx="711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70" t="40831" r="34896" b="52007"/>
              <a:stretch/>
            </p:blipFill>
            <p:spPr bwMode="auto">
              <a:xfrm>
                <a:off x="899592" y="5373216"/>
                <a:ext cx="71120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9" name="8 Rectángulo"/>
            <p:cNvSpPr/>
            <p:nvPr/>
          </p:nvSpPr>
          <p:spPr>
            <a:xfrm>
              <a:off x="3203848" y="5889724"/>
              <a:ext cx="4680520" cy="41959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Tree>
    <p:extLst>
      <p:ext uri="{BB962C8B-B14F-4D97-AF65-F5344CB8AC3E}">
        <p14:creationId xmlns:p14="http://schemas.microsoft.com/office/powerpoint/2010/main" val="130071653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HAPEID" val="unawMmTpcdlbfMFoGopqk5"/>
</p:tagLst>
</file>

<file path=ppt/tags/tag10.xml><?xml version="1.0" encoding="utf-8"?>
<p:tagLst xmlns:a="http://schemas.openxmlformats.org/drawingml/2006/main" xmlns:r="http://schemas.openxmlformats.org/officeDocument/2006/relationships" xmlns:p="http://schemas.openxmlformats.org/presentationml/2006/main">
  <p:tag name="DVSHAPEID" val="msKhi5dC2cZkLXKsAcNKVb"/>
</p:tagLst>
</file>

<file path=ppt/tags/tag11.xml><?xml version="1.0" encoding="utf-8"?>
<p:tagLst xmlns:a="http://schemas.openxmlformats.org/drawingml/2006/main" xmlns:r="http://schemas.openxmlformats.org/officeDocument/2006/relationships" xmlns:p="http://schemas.openxmlformats.org/presentationml/2006/main">
  <p:tag name="DVSHAPEID" val="unawMmTpcdlbfMFoGopqk5"/>
</p:tagLst>
</file>

<file path=ppt/tags/tag2.xml><?xml version="1.0" encoding="utf-8"?>
<p:tagLst xmlns:a="http://schemas.openxmlformats.org/drawingml/2006/main" xmlns:r="http://schemas.openxmlformats.org/officeDocument/2006/relationships" xmlns:p="http://schemas.openxmlformats.org/presentationml/2006/main">
  <p:tag name="DVSHAPEID" val="xxYxz5B8gosKIc50IFAKL8"/>
</p:tagLst>
</file>

<file path=ppt/tags/tag3.xml><?xml version="1.0" encoding="utf-8"?>
<p:tagLst xmlns:a="http://schemas.openxmlformats.org/drawingml/2006/main" xmlns:r="http://schemas.openxmlformats.org/officeDocument/2006/relationships" xmlns:p="http://schemas.openxmlformats.org/presentationml/2006/main">
  <p:tag name="DVSHAPEID" val="YwjMHoTj4NvKVyizNkTnlq"/>
</p:tagLst>
</file>

<file path=ppt/tags/tag4.xml><?xml version="1.0" encoding="utf-8"?>
<p:tagLst xmlns:a="http://schemas.openxmlformats.org/drawingml/2006/main" xmlns:r="http://schemas.openxmlformats.org/officeDocument/2006/relationships" xmlns:p="http://schemas.openxmlformats.org/presentationml/2006/main">
  <p:tag name="DVSHAPEID" val="uHy7AzppM9zpyreModfXkF"/>
</p:tagLst>
</file>

<file path=ppt/tags/tag5.xml><?xml version="1.0" encoding="utf-8"?>
<p:tagLst xmlns:a="http://schemas.openxmlformats.org/drawingml/2006/main" xmlns:r="http://schemas.openxmlformats.org/officeDocument/2006/relationships" xmlns:p="http://schemas.openxmlformats.org/presentationml/2006/main">
  <p:tag name="DVSHAPEID" val="xxYxz5B8gosKIc50IFAKL8"/>
</p:tagLst>
</file>

<file path=ppt/tags/tag6.xml><?xml version="1.0" encoding="utf-8"?>
<p:tagLst xmlns:a="http://schemas.openxmlformats.org/drawingml/2006/main" xmlns:r="http://schemas.openxmlformats.org/officeDocument/2006/relationships" xmlns:p="http://schemas.openxmlformats.org/presentationml/2006/main">
  <p:tag name="DVSHAPEID" val="YwjMHoTj4NvKVyizNkTnlq"/>
</p:tagLst>
</file>

<file path=ppt/tags/tag7.xml><?xml version="1.0" encoding="utf-8"?>
<p:tagLst xmlns:a="http://schemas.openxmlformats.org/drawingml/2006/main" xmlns:r="http://schemas.openxmlformats.org/officeDocument/2006/relationships" xmlns:p="http://schemas.openxmlformats.org/presentationml/2006/main">
  <p:tag name="DVSHAPEID" val="uHy7AzppM9zpyreModfXkF"/>
</p:tagLst>
</file>

<file path=ppt/tags/tag8.xml><?xml version="1.0" encoding="utf-8"?>
<p:tagLst xmlns:a="http://schemas.openxmlformats.org/drawingml/2006/main" xmlns:r="http://schemas.openxmlformats.org/officeDocument/2006/relationships" xmlns:p="http://schemas.openxmlformats.org/presentationml/2006/main">
  <p:tag name="DVSECTIONID" val="bPzgoGZ8qpD1tJ3F4ATwbP"/>
</p:tagLst>
</file>

<file path=ppt/tags/tag9.xml><?xml version="1.0" encoding="utf-8"?>
<p:tagLst xmlns:a="http://schemas.openxmlformats.org/drawingml/2006/main" xmlns:r="http://schemas.openxmlformats.org/officeDocument/2006/relationships" xmlns:p="http://schemas.openxmlformats.org/presentationml/2006/main">
  <p:tag name="DVSECTIONID" val="uyARmSBo90MXppUFASZUUO"/>
</p:tagLst>
</file>

<file path=ppt/theme/theme1.xml><?xml version="1.0" encoding="utf-8"?>
<a:theme xmlns:a="http://schemas.openxmlformats.org/drawingml/2006/main" name="3_Diseño personalizado">
  <a:themeElements>
    <a:clrScheme name="Personalizado 2">
      <a:dk1>
        <a:sysClr val="windowText" lastClr="000000"/>
      </a:dk1>
      <a:lt1>
        <a:sysClr val="window" lastClr="FFFFFF"/>
      </a:lt1>
      <a:dk2>
        <a:srgbClr val="4BACC6"/>
      </a:dk2>
      <a:lt2>
        <a:srgbClr val="EEECE1"/>
      </a:lt2>
      <a:accent1>
        <a:srgbClr val="31859B"/>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2984</TotalTime>
  <Words>2346</Words>
  <Application>Microsoft Office PowerPoint</Application>
  <PresentationFormat>Presentación en pantalla (4:3)</PresentationFormat>
  <Paragraphs>122</Paragraphs>
  <Slides>20</Slides>
  <Notes>2</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20</vt:i4>
      </vt:variant>
    </vt:vector>
  </HeadingPairs>
  <TitlesOfParts>
    <vt:vector size="29" baseType="lpstr">
      <vt:lpstr>Arial</vt:lpstr>
      <vt:lpstr>Arial Black</vt:lpstr>
      <vt:lpstr>Arial Unicode MS</vt:lpstr>
      <vt:lpstr>Calibri</vt:lpstr>
      <vt:lpstr>Symbol</vt:lpstr>
      <vt:lpstr>Times New Roman</vt:lpstr>
      <vt:lpstr>Verdana</vt:lpstr>
      <vt:lpstr>Wingdings</vt:lpstr>
      <vt:lpstr>3_Diseño personalizado</vt:lpstr>
      <vt:lpstr>Presentación de PowerPoint</vt:lpstr>
      <vt:lpstr>Sumario</vt:lpstr>
      <vt:lpstr>INTRODUCCIÓN (I) </vt:lpstr>
      <vt:lpstr>INTRODUCCIÓN (II) </vt:lpstr>
      <vt:lpstr>INTRODUCCIÓN (II) </vt:lpstr>
      <vt:lpstr>INFECCIONES DE LAS VÍAS RESPIRATORIAS ALTAS  </vt:lpstr>
      <vt:lpstr>INFECCIONES DE LAS VÍAS RESPIRATORIAS ALTAS  </vt:lpstr>
      <vt:lpstr>INFECCIONES DE LAS VÍAS RESPIRATORIAS ALTAS  </vt:lpstr>
      <vt:lpstr>INFECCIONES DE LAS VÍAS RESPIRATORIAS BAJAS  </vt:lpstr>
      <vt:lpstr>INFECCIONES DE LAS VÍAS RESPIRATORIAS BAJAS  </vt:lpstr>
      <vt:lpstr>INFECCIONES DE LAS VÍAS RESPIRATORIAS BAJAS  </vt:lpstr>
      <vt:lpstr>INFECCIONES DEL TRACTO URINARIO  </vt:lpstr>
      <vt:lpstr>INFECCIONES DEL TRACTO URINARIO  </vt:lpstr>
      <vt:lpstr>INFECCIONES DEL TRACTO URINARIO  </vt:lpstr>
      <vt:lpstr>INFECCIONES DEL TRACTO URINARIO  </vt:lpstr>
      <vt:lpstr>INFECCIONES DE PIEL Y PARTES BLANDAS</vt:lpstr>
      <vt:lpstr>Presentación de PowerPoint</vt:lpstr>
      <vt:lpstr>¿QUÉ MENSAJE DAR A LOS PACIENTES?</vt:lpstr>
      <vt:lpstr>CONCLUSIONES</vt:lpstr>
      <vt:lpstr>Más información y bibliografía…</vt:lpstr>
    </vt:vector>
  </TitlesOfParts>
  <Company>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INFAC Información Farmacoterapéutica</dc:title>
  <dc:creator>COMITE REDACCION INFAC</dc:creator>
  <cp:lastModifiedBy>López Varona, Mª José</cp:lastModifiedBy>
  <cp:revision>361</cp:revision>
  <cp:lastPrinted>2017-08-24T10:26:52Z</cp:lastPrinted>
  <dcterms:created xsi:type="dcterms:W3CDTF">2007-11-13T08:52:06Z</dcterms:created>
  <dcterms:modified xsi:type="dcterms:W3CDTF">2019-06-18T08:35:52Z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Google.Documents.DocumentId">
    <vt:lpwstr>160ivq7-8rTnREubEONBuH9j9k92nA21cNajGSl9HSP4</vt:lpwstr>
  </property>
  <property fmtid="{D5CDD505-2E9C-101B-9397-08002B2CF9AE}" pid="3" name="Google.Documents.RevisionId">
    <vt:lpwstr>12863737458791287082</vt:lpwstr>
  </property>
  <property fmtid="{D5CDD505-2E9C-101B-9397-08002B2CF9AE}" pid="4" name="Google.Documents.PreviousRevisionId">
    <vt:lpwstr>12445244904266056390</vt:lpwstr>
  </property>
  <property fmtid="{D5CDD505-2E9C-101B-9397-08002B2CF9AE}" pid="5" name="Google.Documents.PluginVersion">
    <vt:lpwstr>2.0.2026.3768</vt:lpwstr>
  </property>
  <property fmtid="{D5CDD505-2E9C-101B-9397-08002B2CF9AE}" pid="6" name="Google.Documents.MergeIncapabilityFlags">
    <vt:i4>0</vt:i4>
  </property>
  <property fmtid="{D5CDD505-2E9C-101B-9397-08002B2CF9AE}" pid="7" name="Google.Documents.Tracking">
    <vt:lpwstr>true</vt:lpwstr>
  </property>
</Properties>
</file>